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20"/>
  </p:notesMasterIdLst>
  <p:handoutMasterIdLst>
    <p:handoutMasterId r:id="rId21"/>
  </p:handoutMasterIdLst>
  <p:sldIdLst>
    <p:sldId id="256" r:id="rId2"/>
    <p:sldId id="283" r:id="rId3"/>
    <p:sldId id="315" r:id="rId4"/>
    <p:sldId id="326" r:id="rId5"/>
    <p:sldId id="348" r:id="rId6"/>
    <p:sldId id="294" r:id="rId7"/>
    <p:sldId id="359" r:id="rId8"/>
    <p:sldId id="360" r:id="rId9"/>
    <p:sldId id="363" r:id="rId10"/>
    <p:sldId id="362" r:id="rId11"/>
    <p:sldId id="364" r:id="rId12"/>
    <p:sldId id="325" r:id="rId13"/>
    <p:sldId id="365" r:id="rId14"/>
    <p:sldId id="361" r:id="rId15"/>
    <p:sldId id="366" r:id="rId16"/>
    <p:sldId id="345" r:id="rId17"/>
    <p:sldId id="317" r:id="rId18"/>
    <p:sldId id="329" r:id="rId19"/>
  </p:sldIdLst>
  <p:sldSz cx="9144000" cy="6858000" type="screen4x3"/>
  <p:notesSz cx="6858000" cy="9144000"/>
  <p:embeddedFontLst>
    <p:embeddedFont>
      <p:font typeface="Calibri" panose="020F0502020204030204" pitchFamily="34" charset="0"/>
      <p:regular r:id="rId22"/>
      <p:bold r:id="rId23"/>
      <p:italic r:id="rId24"/>
      <p:boldItalic r:id="rId25"/>
    </p:embeddedFont>
    <p:embeddedFont>
      <p:font typeface="Calibri Light" panose="020F0302020204030204" pitchFamily="34" charset="0"/>
      <p:regular r:id="rId26"/>
      <p:italic r:id="rId27"/>
    </p:embeddedFont>
    <p:embeddedFont>
      <p:font typeface="Consolas" panose="020B0609020204030204" pitchFamily="49" charset="0"/>
      <p:regular r:id="rId28"/>
      <p:bold r:id="rId29"/>
      <p:italic r:id="rId30"/>
      <p:boldItalic r:id="rId31"/>
    </p:embeddedFont>
    <p:embeddedFont>
      <p:font typeface="Open Sans" panose="020B0606030504020204" pitchFamily="34" charset="0"/>
      <p:regular r:id="rId32"/>
      <p:bold r:id="rId33"/>
      <p:italic r:id="rId34"/>
      <p:boldItalic r:id="rId35"/>
    </p:embeddedFont>
    <p:embeddedFont>
      <p:font typeface="Open Sans Light" panose="020B0306030504020204" pitchFamily="34" charset="0"/>
      <p:regular r:id="rId36"/>
      <p:italic r:id="rId37"/>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1BB"/>
    <a:srgbClr val="0C0C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906" autoAdjust="0"/>
    <p:restoredTop sz="94660"/>
  </p:normalViewPr>
  <p:slideViewPr>
    <p:cSldViewPr snapToGrid="0">
      <p:cViewPr varScale="1">
        <p:scale>
          <a:sx n="105" d="100"/>
          <a:sy n="105" d="100"/>
        </p:scale>
        <p:origin x="1392" y="7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71" d="100"/>
          <a:sy n="71" d="100"/>
        </p:scale>
        <p:origin x="322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handoutMaster" Target="handoutMasters/handout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8.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C1D8630-9237-4BE7-9AFA-F1C8E44CEE44}" type="datetimeFigureOut">
              <a:rPr lang="it-IT" smtClean="0"/>
              <a:t>15/07/2023</a:t>
            </a:fld>
            <a:endParaRPr lang="it-IT"/>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ED67E5A-45CA-4EDD-AEBA-067149AFF583}" type="slidenum">
              <a:rPr lang="it-IT" smtClean="0"/>
              <a:t>‹N›</a:t>
            </a:fld>
            <a:endParaRPr lang="it-IT"/>
          </a:p>
        </p:txBody>
      </p:sp>
    </p:spTree>
    <p:extLst>
      <p:ext uri="{BB962C8B-B14F-4D97-AF65-F5344CB8AC3E}">
        <p14:creationId xmlns:p14="http://schemas.microsoft.com/office/powerpoint/2010/main" val="2693379948"/>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3F9ACC-C21F-4FB7-9E0A-95AB9ECDE2E6}" type="datetimeFigureOut">
              <a:rPr lang="it-IT" smtClean="0"/>
              <a:t>15/07/2023</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94DCD6-DEC0-4D63-A891-EB2CCC98DDA2}" type="slidenum">
              <a:rPr lang="it-IT" smtClean="0"/>
              <a:t>‹N›</a:t>
            </a:fld>
            <a:endParaRPr lang="it-IT"/>
          </a:p>
        </p:txBody>
      </p:sp>
    </p:spTree>
    <p:extLst>
      <p:ext uri="{BB962C8B-B14F-4D97-AF65-F5344CB8AC3E}">
        <p14:creationId xmlns:p14="http://schemas.microsoft.com/office/powerpoint/2010/main" val="415157707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3863145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980052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Time </a:t>
            </a:r>
            <a:r>
              <a:rPr lang="it-IT" dirty="0" err="1"/>
              <a:t>is</a:t>
            </a:r>
            <a:r>
              <a:rPr lang="it-IT" dirty="0"/>
              <a:t> a hard master</a:t>
            </a:r>
          </a:p>
        </p:txBody>
      </p:sp>
    </p:spTree>
    <p:extLst>
      <p:ext uri="{BB962C8B-B14F-4D97-AF65-F5344CB8AC3E}">
        <p14:creationId xmlns:p14="http://schemas.microsoft.com/office/powerpoint/2010/main" val="3835998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Time </a:t>
            </a:r>
            <a:r>
              <a:rPr lang="it-IT" dirty="0" err="1"/>
              <a:t>is</a:t>
            </a:r>
            <a:r>
              <a:rPr lang="it-IT" dirty="0"/>
              <a:t> a hard master</a:t>
            </a:r>
          </a:p>
        </p:txBody>
      </p:sp>
    </p:spTree>
    <p:extLst>
      <p:ext uri="{BB962C8B-B14F-4D97-AF65-F5344CB8AC3E}">
        <p14:creationId xmlns:p14="http://schemas.microsoft.com/office/powerpoint/2010/main" val="5403871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olo presentazione sfondo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6500" b="1" i="0" baseline="0">
                <a:solidFill>
                  <a:schemeClr val="bg1"/>
                </a:solidFill>
                <a:latin typeface="Open Sans" charset="0"/>
                <a:ea typeface="Open Sans" charset="0"/>
                <a:cs typeface="Open Sans" charset="0"/>
              </a:defRPr>
            </a:lvl1pPr>
          </a:lstStyle>
          <a:p>
            <a:r>
              <a:rPr lang="en-US"/>
              <a:t>Titolo</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36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565808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it">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8" name="Segnaposto testo 7"/>
          <p:cNvSpPr>
            <a:spLocks noGrp="1"/>
          </p:cNvSpPr>
          <p:nvPr>
            <p:ph type="body" sz="quarter" idx="12" hasCustomPrompt="1"/>
          </p:nvPr>
        </p:nvSpPr>
        <p:spPr>
          <a:xfrm>
            <a:off x="469900" y="1624165"/>
            <a:ext cx="8196263" cy="1064443"/>
          </a:xfrm>
          <a:prstGeom prst="rect">
            <a:avLst/>
          </a:prstGeom>
        </p:spPr>
        <p:txBody>
          <a:bodyPr/>
          <a:lstStyle>
            <a:lvl1pPr marL="0" indent="0">
              <a:lnSpc>
                <a:spcPct val="120000"/>
              </a:lnSpc>
              <a:buFont typeface="Arial" panose="020B0604020202020204" pitchFamily="34" charset="0"/>
              <a:buNone/>
              <a:defRPr sz="5400" i="1">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«Cit.</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l</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a forma non deve andare oltre</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la sua funzione»</a:t>
            </a:r>
            <a:endParaRPr lang="it-IT" sz="5400" i="1"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52610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 immaigne di sfondo">
    <p:bg>
      <p:bgRef idx="1001">
        <a:schemeClr val="bg2"/>
      </p:bgRef>
    </p:bg>
    <p:spTree>
      <p:nvGrpSpPr>
        <p:cNvPr id="1" name=""/>
        <p:cNvGrpSpPr/>
        <p:nvPr/>
      </p:nvGrpSpPr>
      <p:grpSpPr>
        <a:xfrm>
          <a:off x="0" y="0"/>
          <a:ext cx="0" cy="0"/>
          <a:chOff x="0" y="0"/>
          <a:chExt cx="0" cy="0"/>
        </a:xfrm>
      </p:grpSpPr>
      <p:pic>
        <p:nvPicPr>
          <p:cNvPr id="19" name="Immagin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6" name="Segnaposto immagine 15"/>
          <p:cNvSpPr>
            <a:spLocks noGrp="1"/>
          </p:cNvSpPr>
          <p:nvPr>
            <p:ph type="pic" sz="quarter" idx="12"/>
          </p:nvPr>
        </p:nvSpPr>
        <p:spPr>
          <a:xfrm>
            <a:off x="0" y="0"/>
            <a:ext cx="9144000" cy="6858000"/>
          </a:xfrm>
          <a:prstGeom prst="rect">
            <a:avLst/>
          </a:prstGeom>
        </p:spPr>
        <p:txBody>
          <a:bodyPr/>
          <a:lstStyle/>
          <a:p>
            <a:endParaRPr lang="it-IT"/>
          </a:p>
        </p:txBody>
      </p:sp>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2"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21" name="Segnaposto testo 20"/>
          <p:cNvSpPr>
            <a:spLocks noGrp="1"/>
          </p:cNvSpPr>
          <p:nvPr>
            <p:ph type="body" sz="quarter" idx="13" hasCustomPrompt="1"/>
          </p:nvPr>
        </p:nvSpPr>
        <p:spPr>
          <a:xfrm>
            <a:off x="472281" y="395643"/>
            <a:ext cx="8199438" cy="1050925"/>
          </a:xfrm>
          <a:prstGeom prst="rect">
            <a:avLst/>
          </a:prstGeom>
        </p:spPr>
        <p:txBody>
          <a:bodyPr/>
          <a:lstStyle>
            <a:lvl1pPr marL="0" indent="0">
              <a:buFont typeface="Arial" panose="020B0604020202020204" pitchFamily="34" charset="0"/>
              <a:buNone/>
              <a:defRPr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«Slide</a:t>
            </a:r>
            <a:r>
              <a:rPr lang="it-IT" sz="5400" b="0" i="1" kern="1200" baseline="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 per immagini di sfondo + pannello opacizzato per mantenere la leggibilità del testo</a:t>
            </a: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a:t>
            </a:r>
            <a:endParaRPr lang="it-IT"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12948051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olo presenta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6500" b="1" i="0" baseline="0">
                <a:solidFill>
                  <a:srgbClr val="0061BB"/>
                </a:solidFill>
                <a:latin typeface="Open Sans" charset="0"/>
                <a:ea typeface="Open Sans" charset="0"/>
                <a:cs typeface="Open Sans" charset="0"/>
              </a:defRPr>
            </a:lvl1pPr>
          </a:lstStyle>
          <a:p>
            <a:r>
              <a:rPr lang="en-US"/>
              <a:t>Titolo</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36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Tree>
    <p:extLst>
      <p:ext uri="{BB962C8B-B14F-4D97-AF65-F5344CB8AC3E}">
        <p14:creationId xmlns:p14="http://schemas.microsoft.com/office/powerpoint/2010/main" val="3533862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olo sezione sf.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4800" b="1" i="0" baseline="0">
                <a:solidFill>
                  <a:schemeClr val="bg1"/>
                </a:solidFill>
                <a:latin typeface="Open Sans" charset="0"/>
                <a:ea typeface="Open Sans" charset="0"/>
                <a:cs typeface="Open Sans" charset="0"/>
              </a:defRPr>
            </a:lvl1pPr>
          </a:lstStyle>
          <a:p>
            <a:r>
              <a:rPr lang="en-US"/>
              <a:t>Titolo sezione</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28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462498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olo se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4800" b="1" i="0" baseline="0">
                <a:solidFill>
                  <a:srgbClr val="0061BB"/>
                </a:solidFill>
                <a:latin typeface="Open Sans" charset="0"/>
                <a:ea typeface="Open Sans" charset="0"/>
                <a:cs typeface="Open Sans" charset="0"/>
              </a:defRPr>
            </a:lvl1pPr>
          </a:lstStyle>
          <a:p>
            <a:r>
              <a:rPr lang="en-US"/>
              <a:t>Titolo sezione</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28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sezione facoltativo (*)</a:t>
            </a:r>
          </a:p>
        </p:txBody>
      </p:sp>
    </p:spTree>
    <p:extLst>
      <p:ext uri="{BB962C8B-B14F-4D97-AF65-F5344CB8AC3E}">
        <p14:creationId xmlns:p14="http://schemas.microsoft.com/office/powerpoint/2010/main" val="2568453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lenco puntato">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Segnaposto testo 8"/>
          <p:cNvSpPr>
            <a:spLocks noGrp="1"/>
          </p:cNvSpPr>
          <p:nvPr>
            <p:ph type="body" sz="quarter" idx="11" hasCustomPrompt="1"/>
          </p:nvPr>
        </p:nvSpPr>
        <p:spPr>
          <a:xfrm>
            <a:off x="469900" y="1611629"/>
            <a:ext cx="8196263" cy="4401207"/>
          </a:xfrm>
          <a:prstGeom prst="rect">
            <a:avLst/>
          </a:prstGeom>
        </p:spPr>
        <p:txBody>
          <a:bodyPr/>
          <a:lstStyle>
            <a:lvl1pPr marL="285750" indent="-285750">
              <a:buFont typeface="Arial" panose="020B0604020202020204" pitchFamily="34" charset="0"/>
              <a:buChar char="•"/>
              <a:defRPr sz="2800"/>
            </a:lvl1pPr>
          </a:lstStyle>
          <a:p>
            <a:pPr marL="285750" indent="-285750">
              <a:buFont typeface="Arial" panose="020B0604020202020204" pitchFamily="34" charset="0"/>
              <a:buChar char="•"/>
            </a:pPr>
            <a:r>
              <a:rPr lang="it-IT" sz="2400">
                <a:solidFill>
                  <a:srgbClr val="0C0C0C"/>
                </a:solidFill>
                <a:latin typeface="Open Sans" panose="020B0606030504020204" pitchFamily="34" charset="0"/>
                <a:ea typeface="Open Sans" panose="020B0606030504020204" pitchFamily="34" charset="0"/>
                <a:cs typeface="Open Sans" panose="020B0606030504020204" pitchFamily="34" charset="0"/>
              </a:rPr>
              <a:t>Esempio di </a:t>
            </a:r>
            <a:r>
              <a:rPr lang="it-IT" sz="2400" b="1">
                <a:solidFill>
                  <a:srgbClr val="0C0C0C"/>
                </a:solidFill>
                <a:latin typeface="Open Sans" panose="020B0606030504020204" pitchFamily="34" charset="0"/>
                <a:ea typeface="Open Sans" panose="020B0606030504020204" pitchFamily="34" charset="0"/>
                <a:cs typeface="Open Sans" panose="020B0606030504020204" pitchFamily="34" charset="0"/>
              </a:rPr>
              <a:t>elenco puntato</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a:t>
            </a:r>
          </a:p>
          <a:p>
            <a:pPr marL="285750" indent="-285750">
              <a:buFont typeface="Arial" panose="020B0604020202020204" pitchFamily="34" charset="0"/>
              <a:buChar char="•"/>
            </a:pPr>
            <a:r>
              <a:rPr lang="it-IT" sz="2400" b="0" i="0" kern="1200">
                <a:solidFill>
                  <a:srgbClr val="0C0C0C"/>
                </a:solidFill>
                <a:effectLst/>
                <a:latin typeface="Open Sans" panose="020B0606030504020204" pitchFamily="34" charset="0"/>
                <a:ea typeface="Open Sans" panose="020B0606030504020204" pitchFamily="34" charset="0"/>
                <a:cs typeface="Open Sans" panose="020B0606030504020204" pitchFamily="34" charset="0"/>
              </a:rPr>
              <a:t>Consectetur</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adipiscing elit</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Sed do eiusmod tempor incididunt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Ut labore et dolore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61624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olo, sottotiolo, paragraf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1"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sp>
        <p:nvSpPr>
          <p:cNvPr id="9" name="Segnaposto testo 8"/>
          <p:cNvSpPr>
            <a:spLocks noGrp="1"/>
          </p:cNvSpPr>
          <p:nvPr>
            <p:ph type="body" sz="quarter" idx="11" hasCustomPrompt="1"/>
          </p:nvPr>
        </p:nvSpPr>
        <p:spPr>
          <a:xfrm>
            <a:off x="477376" y="1642897"/>
            <a:ext cx="8189547" cy="1420610"/>
          </a:xfrm>
          <a:prstGeom prst="rect">
            <a:avLst/>
          </a:prstGeom>
        </p:spPr>
        <p:txBody>
          <a:bodyPr/>
          <a:lstStyle>
            <a:lvl1pPr marL="0" indent="0">
              <a:lnSpc>
                <a:spcPct val="120000"/>
              </a:lnSpc>
              <a:buFont typeface="Arial" panose="020B0604020202020204" pitchFamily="34" charset="0"/>
              <a:buNone/>
              <a:defRPr sz="240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 consectetur adipiscing elit, sed do eiusmod tempor incididunt ut labore et dolore 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 name="Segnaposto testo 15"/>
          <p:cNvSpPr>
            <a:spLocks noGrp="1"/>
          </p:cNvSpPr>
          <p:nvPr>
            <p:ph type="body" sz="quarter" idx="12" hasCustomPrompt="1"/>
          </p:nvPr>
        </p:nvSpPr>
        <p:spPr>
          <a:xfrm>
            <a:off x="470630" y="3208096"/>
            <a:ext cx="6789979" cy="2804741"/>
          </a:xfrm>
          <a:prstGeom prst="rect">
            <a:avLst/>
          </a:prstGeom>
        </p:spPr>
        <p:txBody>
          <a:bodyPr/>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3241852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olo, sottotitolo, paragrafo due colonne">
    <p:spTree>
      <p:nvGrpSpPr>
        <p:cNvPr id="1" name=""/>
        <p:cNvGrpSpPr/>
        <p:nvPr/>
      </p:nvGrpSpPr>
      <p:grpSpPr>
        <a:xfrm>
          <a:off x="0" y="0"/>
          <a:ext cx="0" cy="0"/>
          <a:chOff x="0" y="0"/>
          <a:chExt cx="0" cy="0"/>
        </a:xfrm>
      </p:grpSpPr>
      <p:sp>
        <p:nvSpPr>
          <p:cNvPr id="16" name="Segnaposto testo 8"/>
          <p:cNvSpPr>
            <a:spLocks noGrp="1"/>
          </p:cNvSpPr>
          <p:nvPr>
            <p:ph type="body" sz="quarter" idx="11" hasCustomPrompt="1"/>
          </p:nvPr>
        </p:nvSpPr>
        <p:spPr>
          <a:xfrm>
            <a:off x="477376" y="1642897"/>
            <a:ext cx="8189547" cy="643358"/>
          </a:xfrm>
          <a:prstGeom prst="rect">
            <a:avLst/>
          </a:prstGeom>
        </p:spPr>
        <p:txBody>
          <a:bodyPr/>
          <a:lstStyle>
            <a:lvl1pPr marL="0" indent="0">
              <a:lnSpc>
                <a:spcPct val="120000"/>
              </a:lnSpc>
              <a:buFont typeface="Arial" panose="020B0604020202020204" pitchFamily="34" charset="0"/>
              <a:buNone/>
              <a:defRPr sz="2400" baseline="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di pagina con testo su due colonne</a:t>
            </a:r>
          </a:p>
        </p:txBody>
      </p:sp>
      <p:sp>
        <p:nvSpPr>
          <p:cNvPr id="12"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7" name="Segnaposto testo 6"/>
          <p:cNvSpPr>
            <a:spLocks noGrp="1"/>
          </p:cNvSpPr>
          <p:nvPr>
            <p:ph type="body" sz="quarter" idx="12" hasCustomPrompt="1"/>
          </p:nvPr>
        </p:nvSpPr>
        <p:spPr>
          <a:xfrm>
            <a:off x="470630" y="2445858"/>
            <a:ext cx="8188325" cy="3632827"/>
          </a:xfrm>
          <a:prstGeom prst="rect">
            <a:avLst/>
          </a:prstGeom>
        </p:spPr>
        <p:txBody>
          <a:bodyPr numCol="2" spcCol="360000"/>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666247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sto sinistra, immagine destra">
    <p:spTree>
      <p:nvGrpSpPr>
        <p:cNvPr id="1" name=""/>
        <p:cNvGrpSpPr/>
        <p:nvPr/>
      </p:nvGrpSpPr>
      <p:grpSpPr>
        <a:xfrm>
          <a:off x="0" y="0"/>
          <a:ext cx="0" cy="0"/>
          <a:chOff x="0" y="0"/>
          <a:chExt cx="0" cy="0"/>
        </a:xfrm>
      </p:grpSpPr>
      <p:sp>
        <p:nvSpPr>
          <p:cNvPr id="19" name="Segnaposto immagine 18"/>
          <p:cNvSpPr>
            <a:spLocks noGrp="1"/>
          </p:cNvSpPr>
          <p:nvPr>
            <p:ph type="pic" sz="quarter" idx="14"/>
          </p:nvPr>
        </p:nvSpPr>
        <p:spPr>
          <a:xfrm>
            <a:off x="4640263" y="0"/>
            <a:ext cx="4503737" cy="6858000"/>
          </a:xfrm>
          <a:prstGeom prst="rect">
            <a:avLst/>
          </a:prstGeom>
        </p:spPr>
        <p:txBody>
          <a:bodyPr/>
          <a:lstStyle/>
          <a:p>
            <a:endParaRPr lang="it-IT"/>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2" name="Title 1"/>
          <p:cNvSpPr>
            <a:spLocks noGrp="1"/>
          </p:cNvSpPr>
          <p:nvPr>
            <p:ph type="ctrTitle" hasCustomPrompt="1"/>
          </p:nvPr>
        </p:nvSpPr>
        <p:spPr>
          <a:xfrm>
            <a:off x="470629"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
        <p:nvSpPr>
          <p:cNvPr id="11" name="Segnaposto testo 10"/>
          <p:cNvSpPr>
            <a:spLocks noGrp="1"/>
          </p:cNvSpPr>
          <p:nvPr>
            <p:ph type="body" sz="quarter" idx="13" hasCustomPrompt="1"/>
          </p:nvPr>
        </p:nvSpPr>
        <p:spPr>
          <a:xfrm>
            <a:off x="470629"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788083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sto destra, immagine sinistra">
    <p:spTree>
      <p:nvGrpSpPr>
        <p:cNvPr id="1" name=""/>
        <p:cNvGrpSpPr/>
        <p:nvPr/>
      </p:nvGrpSpPr>
      <p:grpSpPr>
        <a:xfrm>
          <a:off x="0" y="0"/>
          <a:ext cx="0" cy="0"/>
          <a:chOff x="0" y="0"/>
          <a:chExt cx="0" cy="0"/>
        </a:xfrm>
      </p:grpSpPr>
      <p:sp>
        <p:nvSpPr>
          <p:cNvPr id="17" name="Segnaposto immagine 18"/>
          <p:cNvSpPr>
            <a:spLocks noGrp="1"/>
          </p:cNvSpPr>
          <p:nvPr>
            <p:ph type="pic" sz="quarter" idx="14"/>
          </p:nvPr>
        </p:nvSpPr>
        <p:spPr>
          <a:xfrm>
            <a:off x="0" y="0"/>
            <a:ext cx="4503737" cy="6858000"/>
          </a:xfrm>
          <a:prstGeom prst="rect">
            <a:avLst/>
          </a:prstGeom>
        </p:spPr>
        <p:txBody>
          <a:bodyPr/>
          <a:lstStyle/>
          <a:p>
            <a:endParaRPr lang="it-IT"/>
          </a:p>
        </p:txBody>
      </p:sp>
      <p:sp>
        <p:nvSpPr>
          <p:cNvPr id="16" name="Segnaposto testo 10"/>
          <p:cNvSpPr>
            <a:spLocks noGrp="1"/>
          </p:cNvSpPr>
          <p:nvPr>
            <p:ph type="body" sz="quarter" idx="13" hasCustomPrompt="1"/>
          </p:nvPr>
        </p:nvSpPr>
        <p:spPr>
          <a:xfrm>
            <a:off x="4651054"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Title 1"/>
          <p:cNvSpPr>
            <a:spLocks noGrp="1"/>
          </p:cNvSpPr>
          <p:nvPr>
            <p:ph type="ctrTitle" hasCustomPrompt="1"/>
          </p:nvPr>
        </p:nvSpPr>
        <p:spPr>
          <a:xfrm>
            <a:off x="4661086"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Tree>
    <p:extLst>
      <p:ext uri="{BB962C8B-B14F-4D97-AF65-F5344CB8AC3E}">
        <p14:creationId xmlns:p14="http://schemas.microsoft.com/office/powerpoint/2010/main" val="4235178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Immagin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669600" y="8655124"/>
            <a:ext cx="571500" cy="38100"/>
          </a:xfrm>
          <a:prstGeom prst="rect">
            <a:avLst/>
          </a:prstGeom>
        </p:spPr>
      </p:pic>
    </p:spTree>
    <p:extLst>
      <p:ext uri="{BB962C8B-B14F-4D97-AF65-F5344CB8AC3E}">
        <p14:creationId xmlns:p14="http://schemas.microsoft.com/office/powerpoint/2010/main" val="29676101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1" r:id="rId3"/>
    <p:sldLayoutId id="2147483670" r:id="rId4"/>
    <p:sldLayoutId id="2147483663" r:id="rId5"/>
    <p:sldLayoutId id="2147483665" r:id="rId6"/>
    <p:sldLayoutId id="2147483667" r:id="rId7"/>
    <p:sldLayoutId id="2147483668" r:id="rId8"/>
    <p:sldLayoutId id="2147483669" r:id="rId9"/>
    <p:sldLayoutId id="2147483664" r:id="rId10"/>
    <p:sldLayoutId id="2147483666"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hyperlink" Target="https://dev.to/ielgohary/modules-in-ddd-9b7" TargetMode="Externa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Ace68/WeAreDevelopers-2023" TargetMode="Externa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evolutionaryarchitecture.com/" TargetMode="External"/><Relationship Id="rId1" Type="http://schemas.openxmlformats.org/officeDocument/2006/relationships/slideLayout" Target="../slideLayouts/slideLayout10.xml"/><Relationship Id="rId5" Type="http://schemas.openxmlformats.org/officeDocument/2006/relationships/hyperlink" Target="https://www.amazon.it/Software-Architecture-Trade-off-Distributed-Architectures/dp/1492086894/ref=asc_df_1492086894/?tag=googshopit-21&amp;linkCode=df0&amp;hvadid=560287860614&amp;hvpos=&amp;hvnetw=g&amp;hvrand=8792722552621627489&amp;hvpone=&amp;hvptwo=&amp;hvqmt=&amp;hvdev=c&amp;hvdvcmdl=&amp;hvlocint=&amp;hvlocphy=20536&amp;hvtargid=pla-1294786739508&amp;psc=1" TargetMode="Externa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8" Type="http://schemas.openxmlformats.org/officeDocument/2006/relationships/hyperlink" Target="https://albertoacerbis.com/" TargetMode="External"/><Relationship Id="rId13" Type="http://schemas.openxmlformats.org/officeDocument/2006/relationships/image" Target="../media/image25.png"/><Relationship Id="rId3" Type="http://schemas.openxmlformats.org/officeDocument/2006/relationships/image" Target="../media/image22.png"/><Relationship Id="rId7" Type="http://schemas.openxmlformats.org/officeDocument/2006/relationships/hyperlink" Target="https://github.com/cqrs-muflone" TargetMode="External"/><Relationship Id="rId12" Type="http://schemas.openxmlformats.org/officeDocument/2006/relationships/hyperlink" Target="https://github.com/Ace68/WeAreDevelopers-2023" TargetMode="External"/><Relationship Id="rId2" Type="http://schemas.openxmlformats.org/officeDocument/2006/relationships/image" Target="../media/image21.jpg"/><Relationship Id="rId1" Type="http://schemas.openxmlformats.org/officeDocument/2006/relationships/slideLayout" Target="../slideLayouts/slideLayout1.xml"/><Relationship Id="rId6" Type="http://schemas.openxmlformats.org/officeDocument/2006/relationships/hyperlink" Target="https://github.com/brewup" TargetMode="External"/><Relationship Id="rId11" Type="http://schemas.openxmlformats.org/officeDocument/2006/relationships/hyperlink" Target="https://www.twitch.tv/dddbrewup" TargetMode="External"/><Relationship Id="rId5" Type="http://schemas.openxmlformats.org/officeDocument/2006/relationships/hyperlink" Target="mailto:alberto.acerbis@intre.it" TargetMode="External"/><Relationship Id="rId15" Type="http://schemas.openxmlformats.org/officeDocument/2006/relationships/image" Target="../media/image27.png"/><Relationship Id="rId10" Type="http://schemas.openxmlformats.org/officeDocument/2006/relationships/image" Target="../media/image7.png"/><Relationship Id="rId4" Type="http://schemas.openxmlformats.org/officeDocument/2006/relationships/image" Target="../media/image23.png"/><Relationship Id="rId9" Type="http://schemas.openxmlformats.org/officeDocument/2006/relationships/image" Target="../media/image24.png"/><Relationship Id="rId1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piè di pagina 3"/>
          <p:cNvSpPr>
            <a:spLocks noGrp="1"/>
          </p:cNvSpPr>
          <p:nvPr>
            <p:ph type="ftr" sz="quarter" idx="11"/>
          </p:nvPr>
        </p:nvSpPr>
        <p:spPr/>
        <p:txBody>
          <a:bodyPr/>
          <a:lstStyle/>
          <a:p>
            <a:pPr>
              <a:defRPr/>
            </a:pPr>
            <a:r>
              <a:rPr lang="it-IT" altLang="en-US" dirty="0"/>
              <a:t>26/07/2023 – </a:t>
            </a:r>
            <a:r>
              <a:rPr lang="it-IT" altLang="en-US" dirty="0" err="1"/>
              <a:t>WeAreDevelopers</a:t>
            </a:r>
            <a:endParaRPr lang="en-US" altLang="en-US" dirty="0"/>
          </a:p>
        </p:txBody>
      </p:sp>
      <p:pic>
        <p:nvPicPr>
          <p:cNvPr id="9" name="Immagine 8">
            <a:extLst>
              <a:ext uri="{FF2B5EF4-FFF2-40B4-BE49-F238E27FC236}">
                <a16:creationId xmlns:a16="http://schemas.microsoft.com/office/drawing/2014/main" id="{4CEC902C-E005-D0F5-8EC3-83DCFD05DF78}"/>
              </a:ext>
            </a:extLst>
          </p:cNvPr>
          <p:cNvPicPr>
            <a:picLocks noChangeAspect="1"/>
          </p:cNvPicPr>
          <p:nvPr/>
        </p:nvPicPr>
        <p:blipFill>
          <a:blip r:embed="rId3"/>
          <a:stretch>
            <a:fillRect/>
          </a:stretch>
        </p:blipFill>
        <p:spPr>
          <a:xfrm>
            <a:off x="4033533" y="5572185"/>
            <a:ext cx="1792634" cy="406401"/>
          </a:xfrm>
          <a:prstGeom prst="rect">
            <a:avLst/>
          </a:prstGeom>
        </p:spPr>
      </p:pic>
      <p:sp>
        <p:nvSpPr>
          <p:cNvPr id="10" name="Title 5">
            <a:extLst>
              <a:ext uri="{FF2B5EF4-FFF2-40B4-BE49-F238E27FC236}">
                <a16:creationId xmlns:a16="http://schemas.microsoft.com/office/drawing/2014/main" id="{C57A8386-0397-9567-1FAF-4C1FEC1ED920}"/>
              </a:ext>
            </a:extLst>
          </p:cNvPr>
          <p:cNvSpPr txBox="1">
            <a:spLocks/>
          </p:cNvSpPr>
          <p:nvPr/>
        </p:nvSpPr>
        <p:spPr>
          <a:xfrm>
            <a:off x="16564" y="572920"/>
            <a:ext cx="8816886" cy="2963909"/>
          </a:xfrm>
          <a:prstGeom prst="rect">
            <a:avLst/>
          </a:prstGeom>
          <a:noFill/>
        </p:spPr>
        <p:txBody>
          <a:bodyPr/>
          <a:lstStyle>
            <a:lvl1pPr algn="l" defTabSz="914400" rtl="0" eaLnBrk="1" latinLnBrk="0" hangingPunct="1">
              <a:lnSpc>
                <a:spcPct val="120000"/>
              </a:lnSpc>
              <a:spcBef>
                <a:spcPct val="0"/>
              </a:spcBef>
              <a:buNone/>
              <a:defRPr sz="6500" b="1" i="0" kern="1200" baseline="0">
                <a:solidFill>
                  <a:schemeClr val="bg1"/>
                </a:solidFill>
                <a:latin typeface="Open Sans" charset="0"/>
                <a:ea typeface="Open Sans" charset="0"/>
                <a:cs typeface="Open Sans" charset="0"/>
              </a:defRPr>
            </a:lvl1pPr>
          </a:lstStyle>
          <a:p>
            <a:pPr algn="ctr"/>
            <a:r>
              <a:rPr lang="en-US" sz="4000" dirty="0"/>
              <a:t>Using .NET and Azure </a:t>
            </a:r>
          </a:p>
          <a:p>
            <a:pPr algn="ctr"/>
            <a:r>
              <a:rPr lang="en-US" sz="4000" dirty="0"/>
              <a:t>to Build &amp; Deploy</a:t>
            </a:r>
            <a:r>
              <a:rPr lang="en-US" dirty="0"/>
              <a:t> </a:t>
            </a:r>
          </a:p>
          <a:p>
            <a:pPr algn="ctr"/>
            <a:r>
              <a:rPr lang="en-US" sz="4000" dirty="0"/>
              <a:t>Microservices Architectures</a:t>
            </a:r>
          </a:p>
        </p:txBody>
      </p:sp>
      <p:sp>
        <p:nvSpPr>
          <p:cNvPr id="11" name="Text Placeholder 4">
            <a:extLst>
              <a:ext uri="{FF2B5EF4-FFF2-40B4-BE49-F238E27FC236}">
                <a16:creationId xmlns:a16="http://schemas.microsoft.com/office/drawing/2014/main" id="{6B670A99-A7CB-7122-E5BD-D566388E605C}"/>
              </a:ext>
            </a:extLst>
          </p:cNvPr>
          <p:cNvSpPr txBox="1">
            <a:spLocks/>
          </p:cNvSpPr>
          <p:nvPr/>
        </p:nvSpPr>
        <p:spPr>
          <a:xfrm>
            <a:off x="461366" y="4769294"/>
            <a:ext cx="3109970" cy="519112"/>
          </a:xfrm>
          <a:prstGeom prst="rect">
            <a:avLst/>
          </a:prstGeom>
          <a:no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Alberto Acerbis</a:t>
            </a:r>
            <a:endParaRPr lang="en-US" dirty="0"/>
          </a:p>
        </p:txBody>
      </p:sp>
      <p:sp>
        <p:nvSpPr>
          <p:cNvPr id="12" name="Text Placeholder 4">
            <a:extLst>
              <a:ext uri="{FF2B5EF4-FFF2-40B4-BE49-F238E27FC236}">
                <a16:creationId xmlns:a16="http://schemas.microsoft.com/office/drawing/2014/main" id="{AC5DC402-8092-2FE4-2E2C-6570F16A27C9}"/>
              </a:ext>
            </a:extLst>
          </p:cNvPr>
          <p:cNvSpPr txBox="1">
            <a:spLocks/>
          </p:cNvSpPr>
          <p:nvPr/>
        </p:nvSpPr>
        <p:spPr>
          <a:xfrm>
            <a:off x="461366" y="3770802"/>
            <a:ext cx="10998198" cy="760676"/>
          </a:xfrm>
          <a:prstGeom prst="rect">
            <a:avLst/>
          </a:prstGeom>
          <a:noFill/>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91000">
                      <a:schemeClr val="tx1"/>
                    </a:gs>
                    <a:gs pos="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i="1" dirty="0"/>
              <a:t>Aka : Evolutionary Architectures</a:t>
            </a:r>
          </a:p>
        </p:txBody>
      </p:sp>
    </p:spTree>
    <p:extLst>
      <p:ext uri="{BB962C8B-B14F-4D97-AF65-F5344CB8AC3E}">
        <p14:creationId xmlns:p14="http://schemas.microsoft.com/office/powerpoint/2010/main" val="1387042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9804556F-347C-9AAC-137C-618AE9613C50}"/>
              </a:ext>
            </a:extLst>
          </p:cNvPr>
          <p:cNvSpPr txBox="1">
            <a:spLocks/>
          </p:cNvSpPr>
          <p:nvPr/>
        </p:nvSpPr>
        <p:spPr>
          <a:xfrm>
            <a:off x="417399" y="6356350"/>
            <a:ext cx="5697651" cy="365125"/>
          </a:xfrm>
          <a:prstGeom prst="rect">
            <a:avLst/>
          </a:prstGeom>
        </p:spPr>
        <p:txBody>
          <a:bodyPr vert="horz" lIns="91440" tIns="45720" rIns="91440" bIns="45720" rtlCol="0" anchor="ctr">
            <a:normAutofit/>
          </a:bodyPr>
          <a:lstStyle>
            <a:lvl1pPr marL="0" indent="0" algn="l" defTabSz="914400" rtl="0" eaLnBrk="1" latinLnBrk="0" hangingPunct="1">
              <a:lnSpc>
                <a:spcPct val="120000"/>
              </a:lnSpc>
              <a:spcBef>
                <a:spcPts val="1000"/>
              </a:spcBef>
              <a:buFont typeface="Arial" panose="020B0604020202020204" pitchFamily="34" charset="0"/>
              <a:buNone/>
              <a:defRPr sz="3600" b="0" kern="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defRPr/>
            </a:pPr>
            <a:r>
              <a:rPr lang="en-US" altLang="en-US" sz="1200" dirty="0">
                <a:solidFill>
                  <a:schemeClr val="tx1">
                    <a:tint val="75000"/>
                  </a:schemeClr>
                </a:solidFill>
                <a:latin typeface="+mn-lt"/>
                <a:ea typeface="+mn-ea"/>
                <a:cs typeface="+mn-cs"/>
              </a:rPr>
              <a:t>26/07/2023 – </a:t>
            </a:r>
            <a:r>
              <a:rPr lang="en-US" altLang="en-US" sz="1200" dirty="0" err="1">
                <a:solidFill>
                  <a:schemeClr val="tx1">
                    <a:tint val="75000"/>
                  </a:schemeClr>
                </a:solidFill>
                <a:latin typeface="+mn-lt"/>
                <a:ea typeface="+mn-ea"/>
                <a:cs typeface="+mn-cs"/>
              </a:rPr>
              <a:t>WeAreDevelopers</a:t>
            </a:r>
            <a:endParaRPr lang="en-US" altLang="en-US" sz="1200" dirty="0">
              <a:solidFill>
                <a:schemeClr val="tx1">
                  <a:tint val="75000"/>
                </a:schemeClr>
              </a:solidFill>
              <a:latin typeface="+mn-lt"/>
              <a:ea typeface="+mn-ea"/>
              <a:cs typeface="+mn-cs"/>
            </a:endParaRPr>
          </a:p>
        </p:txBody>
      </p:sp>
      <p:sp>
        <p:nvSpPr>
          <p:cNvPr id="3" name="CasellaDiTesto 2">
            <a:extLst>
              <a:ext uri="{FF2B5EF4-FFF2-40B4-BE49-F238E27FC236}">
                <a16:creationId xmlns:a16="http://schemas.microsoft.com/office/drawing/2014/main" id="{89A440FD-9D11-6E3A-C60D-3F97D655633E}"/>
              </a:ext>
            </a:extLst>
          </p:cNvPr>
          <p:cNvSpPr txBox="1"/>
          <p:nvPr/>
        </p:nvSpPr>
        <p:spPr>
          <a:xfrm>
            <a:off x="305285" y="1979013"/>
            <a:ext cx="3680148" cy="254223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it-IT" sz="2800" dirty="0">
                <a:solidFill>
                  <a:schemeClr val="bg1"/>
                </a:solidFill>
              </a:rPr>
              <a:t>Easy Development</a:t>
            </a:r>
          </a:p>
          <a:p>
            <a:pPr marL="342900" indent="-342900">
              <a:lnSpc>
                <a:spcPct val="90000"/>
              </a:lnSpc>
              <a:spcAft>
                <a:spcPts val="600"/>
              </a:spcAft>
              <a:buFont typeface="Arial" panose="020B0604020202020204" pitchFamily="34" charset="0"/>
              <a:buChar char="•"/>
            </a:pPr>
            <a:r>
              <a:rPr lang="it-IT" sz="2800" dirty="0">
                <a:solidFill>
                  <a:schemeClr val="bg1"/>
                </a:solidFill>
              </a:rPr>
              <a:t>Performance</a:t>
            </a:r>
          </a:p>
          <a:p>
            <a:pPr marL="342900" indent="-342900">
              <a:lnSpc>
                <a:spcPct val="90000"/>
              </a:lnSpc>
              <a:spcAft>
                <a:spcPts val="600"/>
              </a:spcAft>
              <a:buFont typeface="Arial" panose="020B0604020202020204" pitchFamily="34" charset="0"/>
              <a:buChar char="•"/>
            </a:pPr>
            <a:r>
              <a:rPr lang="it-IT" sz="2800" dirty="0" err="1">
                <a:solidFill>
                  <a:schemeClr val="bg1"/>
                </a:solidFill>
              </a:rPr>
              <a:t>Simplified</a:t>
            </a:r>
            <a:r>
              <a:rPr lang="it-IT" sz="2800" dirty="0">
                <a:solidFill>
                  <a:schemeClr val="bg1"/>
                </a:solidFill>
              </a:rPr>
              <a:t> testing</a:t>
            </a:r>
          </a:p>
          <a:p>
            <a:pPr marL="342900" indent="-342900">
              <a:lnSpc>
                <a:spcPct val="90000"/>
              </a:lnSpc>
              <a:spcAft>
                <a:spcPts val="600"/>
              </a:spcAft>
              <a:buFont typeface="Arial" panose="020B0604020202020204" pitchFamily="34" charset="0"/>
              <a:buChar char="•"/>
            </a:pPr>
            <a:r>
              <a:rPr lang="it-IT" sz="2800" dirty="0">
                <a:solidFill>
                  <a:schemeClr val="bg1"/>
                </a:solidFill>
              </a:rPr>
              <a:t>Easy debugging</a:t>
            </a:r>
          </a:p>
          <a:p>
            <a:pPr marL="342900" indent="-342900">
              <a:lnSpc>
                <a:spcPct val="90000"/>
              </a:lnSpc>
              <a:spcAft>
                <a:spcPts val="600"/>
              </a:spcAft>
              <a:buFont typeface="Arial" panose="020B0604020202020204" pitchFamily="34" charset="0"/>
              <a:buChar char="•"/>
            </a:pPr>
            <a:r>
              <a:rPr lang="it-IT" sz="2800" dirty="0">
                <a:solidFill>
                  <a:schemeClr val="bg1"/>
                </a:solidFill>
              </a:rPr>
              <a:t>Easy </a:t>
            </a:r>
            <a:r>
              <a:rPr lang="it-IT" sz="2800" dirty="0" err="1">
                <a:solidFill>
                  <a:schemeClr val="bg1"/>
                </a:solidFill>
              </a:rPr>
              <a:t>deploy</a:t>
            </a:r>
            <a:endParaRPr lang="it-IT" sz="2800" dirty="0">
              <a:solidFill>
                <a:schemeClr val="bg1"/>
              </a:solidFill>
            </a:endParaRPr>
          </a:p>
        </p:txBody>
      </p:sp>
      <p:sp>
        <p:nvSpPr>
          <p:cNvPr id="4" name="CasellaDiTesto 3">
            <a:extLst>
              <a:ext uri="{FF2B5EF4-FFF2-40B4-BE49-F238E27FC236}">
                <a16:creationId xmlns:a16="http://schemas.microsoft.com/office/drawing/2014/main" id="{FB0CCE3E-66C7-288B-3455-6ADDA0DF8C0D}"/>
              </a:ext>
            </a:extLst>
          </p:cNvPr>
          <p:cNvSpPr txBox="1"/>
          <p:nvPr/>
        </p:nvSpPr>
        <p:spPr>
          <a:xfrm>
            <a:off x="3985433" y="1979013"/>
            <a:ext cx="4917027" cy="3859518"/>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it-IT" sz="2800" dirty="0" err="1">
                <a:solidFill>
                  <a:schemeClr val="bg1"/>
                </a:solidFill>
              </a:rPr>
              <a:t>Agility</a:t>
            </a:r>
            <a:endParaRPr lang="it-IT" sz="2800" dirty="0">
              <a:solidFill>
                <a:schemeClr val="bg1"/>
              </a:solidFill>
            </a:endParaRPr>
          </a:p>
          <a:p>
            <a:pPr marL="342900" indent="-342900">
              <a:lnSpc>
                <a:spcPct val="90000"/>
              </a:lnSpc>
              <a:spcAft>
                <a:spcPts val="600"/>
              </a:spcAft>
              <a:buFont typeface="Arial" panose="020B0604020202020204" pitchFamily="34" charset="0"/>
              <a:buChar char="•"/>
            </a:pPr>
            <a:r>
              <a:rPr lang="it-IT" sz="2800" dirty="0" err="1">
                <a:solidFill>
                  <a:schemeClr val="bg1"/>
                </a:solidFill>
              </a:rPr>
              <a:t>Flexible</a:t>
            </a:r>
            <a:r>
              <a:rPr lang="it-IT" sz="2800" dirty="0">
                <a:solidFill>
                  <a:schemeClr val="bg1"/>
                </a:solidFill>
              </a:rPr>
              <a:t> scaling</a:t>
            </a:r>
          </a:p>
          <a:p>
            <a:pPr marL="342900" indent="-342900">
              <a:lnSpc>
                <a:spcPct val="90000"/>
              </a:lnSpc>
              <a:spcAft>
                <a:spcPts val="600"/>
              </a:spcAft>
              <a:buFont typeface="Arial" panose="020B0604020202020204" pitchFamily="34" charset="0"/>
              <a:buChar char="•"/>
            </a:pPr>
            <a:r>
              <a:rPr lang="it-IT" sz="2800" dirty="0" err="1">
                <a:solidFill>
                  <a:schemeClr val="bg1"/>
                </a:solidFill>
              </a:rPr>
              <a:t>Continuous</a:t>
            </a:r>
            <a:r>
              <a:rPr lang="it-IT" sz="2800" dirty="0">
                <a:solidFill>
                  <a:schemeClr val="bg1"/>
                </a:solidFill>
              </a:rPr>
              <a:t> deployment</a:t>
            </a:r>
          </a:p>
          <a:p>
            <a:pPr marL="342900" indent="-342900">
              <a:lnSpc>
                <a:spcPct val="90000"/>
              </a:lnSpc>
              <a:spcAft>
                <a:spcPts val="600"/>
              </a:spcAft>
              <a:buFont typeface="Arial" panose="020B0604020202020204" pitchFamily="34" charset="0"/>
              <a:buChar char="•"/>
            </a:pPr>
            <a:r>
              <a:rPr lang="it-IT" sz="2800" dirty="0">
                <a:solidFill>
                  <a:schemeClr val="bg1"/>
                </a:solidFill>
              </a:rPr>
              <a:t>Highly </a:t>
            </a:r>
            <a:r>
              <a:rPr lang="it-IT" sz="2800" dirty="0" err="1">
                <a:solidFill>
                  <a:schemeClr val="bg1"/>
                </a:solidFill>
              </a:rPr>
              <a:t>maintalnable</a:t>
            </a:r>
            <a:r>
              <a:rPr lang="it-IT" sz="2800" dirty="0">
                <a:solidFill>
                  <a:schemeClr val="bg1"/>
                </a:solidFill>
              </a:rPr>
              <a:t> and </a:t>
            </a:r>
            <a:r>
              <a:rPr lang="it-IT" sz="2800" dirty="0" err="1">
                <a:solidFill>
                  <a:schemeClr val="bg1"/>
                </a:solidFill>
              </a:rPr>
              <a:t>testable</a:t>
            </a:r>
            <a:endParaRPr lang="it-IT" sz="2800" dirty="0">
              <a:solidFill>
                <a:schemeClr val="bg1"/>
              </a:solidFill>
            </a:endParaRPr>
          </a:p>
          <a:p>
            <a:pPr marL="342900" indent="-342900">
              <a:lnSpc>
                <a:spcPct val="90000"/>
              </a:lnSpc>
              <a:spcAft>
                <a:spcPts val="600"/>
              </a:spcAft>
              <a:buFont typeface="Arial" panose="020B0604020202020204" pitchFamily="34" charset="0"/>
              <a:buChar char="•"/>
            </a:pPr>
            <a:r>
              <a:rPr lang="it-IT" sz="2800" dirty="0" err="1">
                <a:solidFill>
                  <a:schemeClr val="bg1"/>
                </a:solidFill>
              </a:rPr>
              <a:t>Independently</a:t>
            </a:r>
            <a:r>
              <a:rPr lang="it-IT" sz="2800" dirty="0">
                <a:solidFill>
                  <a:schemeClr val="bg1"/>
                </a:solidFill>
              </a:rPr>
              <a:t> </a:t>
            </a:r>
            <a:r>
              <a:rPr lang="it-IT" sz="2800" dirty="0" err="1">
                <a:solidFill>
                  <a:schemeClr val="bg1"/>
                </a:solidFill>
              </a:rPr>
              <a:t>deployable</a:t>
            </a:r>
            <a:endParaRPr lang="it-IT" sz="2800" dirty="0">
              <a:solidFill>
                <a:schemeClr val="bg1"/>
              </a:solidFill>
            </a:endParaRPr>
          </a:p>
          <a:p>
            <a:pPr marL="342900" indent="-342900">
              <a:lnSpc>
                <a:spcPct val="90000"/>
              </a:lnSpc>
              <a:spcAft>
                <a:spcPts val="600"/>
              </a:spcAft>
              <a:buFont typeface="Arial" panose="020B0604020202020204" pitchFamily="34" charset="0"/>
              <a:buChar char="•"/>
            </a:pPr>
            <a:r>
              <a:rPr lang="it-IT" sz="2800" dirty="0">
                <a:solidFill>
                  <a:schemeClr val="bg1"/>
                </a:solidFill>
              </a:rPr>
              <a:t>Technology </a:t>
            </a:r>
            <a:r>
              <a:rPr lang="it-IT" sz="2800" dirty="0" err="1">
                <a:solidFill>
                  <a:schemeClr val="bg1"/>
                </a:solidFill>
              </a:rPr>
              <a:t>flexibility</a:t>
            </a:r>
            <a:endParaRPr lang="it-IT" sz="2800" dirty="0">
              <a:solidFill>
                <a:schemeClr val="bg1"/>
              </a:solidFill>
            </a:endParaRPr>
          </a:p>
          <a:p>
            <a:pPr marL="342900" indent="-342900">
              <a:lnSpc>
                <a:spcPct val="90000"/>
              </a:lnSpc>
              <a:spcAft>
                <a:spcPts val="600"/>
              </a:spcAft>
              <a:buFont typeface="Arial" panose="020B0604020202020204" pitchFamily="34" charset="0"/>
              <a:buChar char="•"/>
            </a:pPr>
            <a:r>
              <a:rPr lang="it-IT" sz="2800" dirty="0">
                <a:solidFill>
                  <a:schemeClr val="bg1"/>
                </a:solidFill>
              </a:rPr>
              <a:t>High reliability</a:t>
            </a:r>
          </a:p>
        </p:txBody>
      </p:sp>
      <p:sp>
        <p:nvSpPr>
          <p:cNvPr id="5" name="CasellaDiTesto 4">
            <a:extLst>
              <a:ext uri="{FF2B5EF4-FFF2-40B4-BE49-F238E27FC236}">
                <a16:creationId xmlns:a16="http://schemas.microsoft.com/office/drawing/2014/main" id="{8F613BEF-3FB4-EFCB-E36C-B319CF2686C9}"/>
              </a:ext>
            </a:extLst>
          </p:cNvPr>
          <p:cNvSpPr txBox="1"/>
          <p:nvPr/>
        </p:nvSpPr>
        <p:spPr>
          <a:xfrm>
            <a:off x="0" y="439949"/>
            <a:ext cx="9143998" cy="769441"/>
          </a:xfrm>
          <a:prstGeom prst="rect">
            <a:avLst/>
          </a:prstGeom>
          <a:noFill/>
        </p:spPr>
        <p:txBody>
          <a:bodyPr wrap="square" rtlCol="0">
            <a:spAutoFit/>
          </a:bodyPr>
          <a:lstStyle/>
          <a:p>
            <a:pPr algn="ct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Monolithic</a:t>
            </a:r>
            <a:r>
              <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rPr>
              <a:t> vs </a:t>
            </a: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Microservices</a:t>
            </a:r>
            <a:endPar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87346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642938"/>
            <a:ext cx="9144000" cy="746125"/>
          </a:xfrm>
          <a:prstGeom prst="rect">
            <a:avLst/>
          </a:prstGeom>
          <a:solidFill>
            <a:srgbClr val="0061BB"/>
          </a:solidFill>
        </p:spPr>
        <p:txBody>
          <a:bodyPr vert="horz" lIns="91440" tIns="45720" rIns="91440" bIns="45720" rtlCol="0" anchor="ctr">
            <a:normAutofit/>
          </a:bodyPr>
          <a:lstStyle/>
          <a:p>
            <a:pPr algn="ctr"/>
            <a:r>
              <a:rPr lang="en-US" sz="2800" kern="1200" dirty="0">
                <a:solidFill>
                  <a:schemeClr val="bg1"/>
                </a:solidFill>
                <a:latin typeface="+mj-lt"/>
                <a:ea typeface="+mj-ea"/>
                <a:cs typeface="+mj-cs"/>
              </a:rPr>
              <a:t>Evolutionary Architecture</a:t>
            </a:r>
          </a:p>
        </p:txBody>
      </p:sp>
      <p:sp>
        <p:nvSpPr>
          <p:cNvPr id="2" name="Segnaposto piè di pagina 1"/>
          <p:cNvSpPr>
            <a:spLocks noGrp="1"/>
          </p:cNvSpPr>
          <p:nvPr>
            <p:ph type="ftr" sz="quarter" idx="10"/>
          </p:nvPr>
        </p:nvSpPr>
        <p:spPr>
          <a:xfrm>
            <a:off x="232913" y="6356350"/>
            <a:ext cx="5882137" cy="365125"/>
          </a:xfrm>
        </p:spPr>
        <p:txBody>
          <a:bodyPr vert="horz" lIns="91440" tIns="45720" rIns="91440" bIns="45720" rtlCol="0" anchor="ctr">
            <a:normAutofit/>
          </a:bodyPr>
          <a:lstStyle/>
          <a:p>
            <a:pPr>
              <a:spcAft>
                <a:spcPts val="600"/>
              </a:spcAft>
              <a:defRPr/>
            </a:pPr>
            <a:r>
              <a:rPr lang="en-US" altLang="en-US" sz="1200" kern="1200">
                <a:solidFill>
                  <a:schemeClr val="tx1">
                    <a:tint val="75000"/>
                  </a:schemeClr>
                </a:solidFill>
                <a:latin typeface="+mn-lt"/>
                <a:ea typeface="+mn-ea"/>
                <a:cs typeface="+mn-cs"/>
              </a:rPr>
              <a:t>26/07/2023 – WeAreDevelopers</a:t>
            </a:r>
            <a:endParaRPr lang="en-US" altLang="en-US" sz="1200" kern="1200" dirty="0">
              <a:solidFill>
                <a:schemeClr val="tx1">
                  <a:tint val="75000"/>
                </a:schemeClr>
              </a:solidFill>
              <a:latin typeface="+mn-lt"/>
              <a:ea typeface="+mn-ea"/>
              <a:cs typeface="+mn-cs"/>
            </a:endParaRPr>
          </a:p>
        </p:txBody>
      </p:sp>
      <p:pic>
        <p:nvPicPr>
          <p:cNvPr id="4" name="Immagine 3">
            <a:extLst>
              <a:ext uri="{FF2B5EF4-FFF2-40B4-BE49-F238E27FC236}">
                <a16:creationId xmlns:a16="http://schemas.microsoft.com/office/drawing/2014/main" id="{D5EB6EAE-1D52-6BDB-7AB9-3F713744CF5C}"/>
              </a:ext>
            </a:extLst>
          </p:cNvPr>
          <p:cNvPicPr>
            <a:picLocks noChangeAspect="1"/>
          </p:cNvPicPr>
          <p:nvPr/>
        </p:nvPicPr>
        <p:blipFill>
          <a:blip r:embed="rId2"/>
          <a:stretch>
            <a:fillRect/>
          </a:stretch>
        </p:blipFill>
        <p:spPr>
          <a:xfrm>
            <a:off x="482600" y="1798994"/>
            <a:ext cx="8178799" cy="3639566"/>
          </a:xfrm>
          <a:prstGeom prst="rect">
            <a:avLst/>
          </a:prstGeom>
        </p:spPr>
      </p:pic>
    </p:spTree>
    <p:extLst>
      <p:ext uri="{BB962C8B-B14F-4D97-AF65-F5344CB8AC3E}">
        <p14:creationId xmlns:p14="http://schemas.microsoft.com/office/powerpoint/2010/main" val="4180281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400" dirty="0">
                <a:solidFill>
                  <a:schemeClr val="bg1"/>
                </a:solidFill>
                <a:hlinkClick r:id="rId2">
                  <a:extLst>
                    <a:ext uri="{A12FA001-AC4F-418D-AE19-62706E023703}">
                      <ahyp:hlinkClr xmlns:ahyp="http://schemas.microsoft.com/office/drawing/2018/hyperlinkcolor" val="tx"/>
                    </a:ext>
                  </a:extLst>
                </a:hlinkClick>
              </a:rPr>
              <a:t>DDD</a:t>
            </a:r>
          </a:p>
          <a:p>
            <a:pPr algn="ctr"/>
            <a:r>
              <a:rPr lang="it-IT" sz="2400" dirty="0">
                <a:solidFill>
                  <a:schemeClr val="bg1"/>
                </a:solidFill>
                <a:hlinkClick r:id="rId2">
                  <a:extLst>
                    <a:ext uri="{A12FA001-AC4F-418D-AE19-62706E023703}">
                      <ahyp:hlinkClr xmlns:ahyp="http://schemas.microsoft.com/office/drawing/2018/hyperlinkcolor" val="tx"/>
                    </a:ext>
                  </a:extLst>
                </a:hlinkClick>
              </a:rPr>
              <a:t>Module</a:t>
            </a:r>
            <a:endParaRPr lang="it-IT" sz="2400" dirty="0">
              <a:solidFill>
                <a:schemeClr val="bg1"/>
              </a:solidFill>
            </a:endParaRPr>
          </a:p>
        </p:txBody>
      </p:sp>
      <p:sp>
        <p:nvSpPr>
          <p:cNvPr id="11" name="CasellaDiTesto 10">
            <a:extLst>
              <a:ext uri="{FF2B5EF4-FFF2-40B4-BE49-F238E27FC236}">
                <a16:creationId xmlns:a16="http://schemas.microsoft.com/office/drawing/2014/main" id="{55F22ECF-410B-9154-512E-5C993D9D043C}"/>
              </a:ext>
            </a:extLst>
          </p:cNvPr>
          <p:cNvSpPr txBox="1"/>
          <p:nvPr/>
        </p:nvSpPr>
        <p:spPr>
          <a:xfrm>
            <a:off x="2608646" y="1466609"/>
            <a:ext cx="6391753" cy="3991862"/>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it-IT" sz="2800" dirty="0">
                <a:solidFill>
                  <a:srgbClr val="0061BB"/>
                </a:solidFill>
              </a:rPr>
              <a:t>Low </a:t>
            </a:r>
            <a:r>
              <a:rPr lang="it-IT" sz="2800" dirty="0" err="1">
                <a:solidFill>
                  <a:srgbClr val="0061BB"/>
                </a:solidFill>
              </a:rPr>
              <a:t>Coupling</a:t>
            </a:r>
            <a:endParaRPr lang="it-IT" sz="2800" dirty="0">
              <a:solidFill>
                <a:srgbClr val="0061BB"/>
              </a:solidFill>
            </a:endParaRPr>
          </a:p>
          <a:p>
            <a:pPr marL="800100" lvl="1" indent="-342900">
              <a:lnSpc>
                <a:spcPct val="90000"/>
              </a:lnSpc>
              <a:spcAft>
                <a:spcPts val="600"/>
              </a:spcAft>
              <a:buFont typeface="Arial" panose="020B0604020202020204" pitchFamily="34" charset="0"/>
              <a:buChar char="•"/>
            </a:pPr>
            <a:r>
              <a:rPr lang="it-IT" sz="1600" dirty="0" err="1">
                <a:solidFill>
                  <a:srgbClr val="0061BB"/>
                </a:solidFill>
              </a:rPr>
              <a:t>Each</a:t>
            </a:r>
            <a:r>
              <a:rPr lang="it-IT" sz="1600" dirty="0">
                <a:solidFill>
                  <a:srgbClr val="0061BB"/>
                </a:solidFill>
              </a:rPr>
              <a:t> </a:t>
            </a:r>
            <a:r>
              <a:rPr lang="it-IT" sz="1600" dirty="0" err="1">
                <a:solidFill>
                  <a:srgbClr val="0061BB"/>
                </a:solidFill>
              </a:rPr>
              <a:t>module</a:t>
            </a:r>
            <a:r>
              <a:rPr lang="it-IT" sz="1600" dirty="0">
                <a:solidFill>
                  <a:srgbClr val="0061BB"/>
                </a:solidFill>
              </a:rPr>
              <a:t> </a:t>
            </a:r>
            <a:r>
              <a:rPr lang="it-IT" sz="1600" dirty="0" err="1">
                <a:solidFill>
                  <a:srgbClr val="0061BB"/>
                </a:solidFill>
              </a:rPr>
              <a:t>should</a:t>
            </a:r>
            <a:r>
              <a:rPr lang="it-IT" sz="1600" dirty="0">
                <a:solidFill>
                  <a:srgbClr val="0061BB"/>
                </a:solidFill>
              </a:rPr>
              <a:t> be </a:t>
            </a:r>
            <a:r>
              <a:rPr lang="it-IT" sz="1600" dirty="0" err="1">
                <a:solidFill>
                  <a:srgbClr val="0061BB"/>
                </a:solidFill>
              </a:rPr>
              <a:t>independent</a:t>
            </a:r>
            <a:r>
              <a:rPr lang="it-IT" sz="1600" dirty="0">
                <a:solidFill>
                  <a:srgbClr val="0061BB"/>
                </a:solidFill>
              </a:rPr>
              <a:t> of </a:t>
            </a:r>
            <a:r>
              <a:rPr lang="it-IT" sz="1600" dirty="0" err="1">
                <a:solidFill>
                  <a:srgbClr val="0061BB"/>
                </a:solidFill>
              </a:rPr>
              <a:t>other</a:t>
            </a:r>
            <a:r>
              <a:rPr lang="it-IT" sz="1600" dirty="0">
                <a:solidFill>
                  <a:srgbClr val="0061BB"/>
                </a:solidFill>
              </a:rPr>
              <a:t> </a:t>
            </a:r>
            <a:r>
              <a:rPr lang="it-IT" sz="1600" dirty="0" err="1">
                <a:solidFill>
                  <a:srgbClr val="0061BB"/>
                </a:solidFill>
              </a:rPr>
              <a:t>modules</a:t>
            </a:r>
            <a:r>
              <a:rPr lang="it-IT" sz="1600" dirty="0">
                <a:solidFill>
                  <a:srgbClr val="0061BB"/>
                </a:solidFill>
              </a:rPr>
              <a:t> in the system</a:t>
            </a:r>
          </a:p>
          <a:p>
            <a:pPr marL="342900" indent="-342900">
              <a:lnSpc>
                <a:spcPct val="90000"/>
              </a:lnSpc>
              <a:spcAft>
                <a:spcPts val="600"/>
              </a:spcAft>
              <a:buFont typeface="Arial" panose="020B0604020202020204" pitchFamily="34" charset="0"/>
              <a:buChar char="•"/>
            </a:pPr>
            <a:r>
              <a:rPr lang="it-IT" sz="2800" dirty="0">
                <a:solidFill>
                  <a:srgbClr val="0061BB"/>
                </a:solidFill>
              </a:rPr>
              <a:t>High </a:t>
            </a:r>
            <a:r>
              <a:rPr lang="it-IT" sz="2800" dirty="0" err="1">
                <a:solidFill>
                  <a:srgbClr val="0061BB"/>
                </a:solidFill>
              </a:rPr>
              <a:t>Cohesion</a:t>
            </a:r>
            <a:endParaRPr lang="it-IT" sz="2800" dirty="0">
              <a:solidFill>
                <a:srgbClr val="0061BB"/>
              </a:solidFill>
            </a:endParaRPr>
          </a:p>
          <a:p>
            <a:pPr marL="800100" lvl="1" indent="-342900">
              <a:lnSpc>
                <a:spcPct val="90000"/>
              </a:lnSpc>
              <a:spcAft>
                <a:spcPts val="600"/>
              </a:spcAft>
              <a:buFont typeface="Arial" panose="020B0604020202020204" pitchFamily="34" charset="0"/>
              <a:buChar char="•"/>
            </a:pPr>
            <a:r>
              <a:rPr lang="it-IT" sz="1600" dirty="0">
                <a:solidFill>
                  <a:srgbClr val="0061BB"/>
                </a:solidFill>
              </a:rPr>
              <a:t>Components of the </a:t>
            </a:r>
            <a:r>
              <a:rPr lang="it-IT" sz="1600" dirty="0" err="1">
                <a:solidFill>
                  <a:srgbClr val="0061BB"/>
                </a:solidFill>
              </a:rPr>
              <a:t>module</a:t>
            </a:r>
            <a:r>
              <a:rPr lang="it-IT" sz="1600" dirty="0">
                <a:solidFill>
                  <a:srgbClr val="0061BB"/>
                </a:solidFill>
              </a:rPr>
              <a:t> are </a:t>
            </a:r>
            <a:r>
              <a:rPr lang="it-IT" sz="1600" dirty="0" err="1">
                <a:solidFill>
                  <a:srgbClr val="0061BB"/>
                </a:solidFill>
              </a:rPr>
              <a:t>all</a:t>
            </a:r>
            <a:r>
              <a:rPr lang="it-IT" sz="1600" dirty="0">
                <a:solidFill>
                  <a:srgbClr val="0061BB"/>
                </a:solidFill>
              </a:rPr>
              <a:t> </a:t>
            </a:r>
            <a:r>
              <a:rPr lang="it-IT" sz="1600" dirty="0" err="1">
                <a:solidFill>
                  <a:srgbClr val="0061BB"/>
                </a:solidFill>
              </a:rPr>
              <a:t>related</a:t>
            </a:r>
            <a:r>
              <a:rPr lang="it-IT" sz="1600" dirty="0">
                <a:solidFill>
                  <a:srgbClr val="0061BB"/>
                </a:solidFill>
              </a:rPr>
              <a:t> </a:t>
            </a:r>
            <a:r>
              <a:rPr lang="it-IT" sz="1600" dirty="0" err="1">
                <a:solidFill>
                  <a:srgbClr val="0061BB"/>
                </a:solidFill>
              </a:rPr>
              <a:t>thus</a:t>
            </a:r>
            <a:r>
              <a:rPr lang="it-IT" sz="1600" dirty="0">
                <a:solidFill>
                  <a:srgbClr val="0061BB"/>
                </a:solidFill>
              </a:rPr>
              <a:t> making </a:t>
            </a:r>
            <a:r>
              <a:rPr lang="it-IT" sz="1600" dirty="0" err="1">
                <a:solidFill>
                  <a:srgbClr val="0061BB"/>
                </a:solidFill>
              </a:rPr>
              <a:t>it</a:t>
            </a:r>
            <a:r>
              <a:rPr lang="it-IT" sz="1600" dirty="0">
                <a:solidFill>
                  <a:srgbClr val="0061BB"/>
                </a:solidFill>
              </a:rPr>
              <a:t> </a:t>
            </a:r>
            <a:r>
              <a:rPr lang="it-IT" sz="1600" dirty="0" err="1">
                <a:solidFill>
                  <a:srgbClr val="0061BB"/>
                </a:solidFill>
              </a:rPr>
              <a:t>easier</a:t>
            </a:r>
            <a:r>
              <a:rPr lang="it-IT" sz="1600" dirty="0">
                <a:solidFill>
                  <a:srgbClr val="0061BB"/>
                </a:solidFill>
              </a:rPr>
              <a:t> to </a:t>
            </a:r>
            <a:r>
              <a:rPr lang="it-IT" sz="1600" dirty="0" err="1">
                <a:solidFill>
                  <a:srgbClr val="0061BB"/>
                </a:solidFill>
              </a:rPr>
              <a:t>understand</a:t>
            </a:r>
            <a:r>
              <a:rPr lang="it-IT" sz="1600" dirty="0">
                <a:solidFill>
                  <a:srgbClr val="0061BB"/>
                </a:solidFill>
              </a:rPr>
              <a:t> </a:t>
            </a:r>
            <a:r>
              <a:rPr lang="it-IT" sz="1600" dirty="0" err="1">
                <a:solidFill>
                  <a:srgbClr val="0061BB"/>
                </a:solidFill>
              </a:rPr>
              <a:t>what</a:t>
            </a:r>
            <a:r>
              <a:rPr lang="it-IT" sz="1600" dirty="0">
                <a:solidFill>
                  <a:srgbClr val="0061BB"/>
                </a:solidFill>
              </a:rPr>
              <a:t> </a:t>
            </a:r>
            <a:r>
              <a:rPr lang="it-IT" sz="1600" dirty="0" err="1">
                <a:solidFill>
                  <a:srgbClr val="0061BB"/>
                </a:solidFill>
              </a:rPr>
              <a:t>module</a:t>
            </a:r>
            <a:r>
              <a:rPr lang="it-IT" sz="1600" dirty="0">
                <a:solidFill>
                  <a:srgbClr val="0061BB"/>
                </a:solidFill>
              </a:rPr>
              <a:t> </a:t>
            </a:r>
            <a:r>
              <a:rPr lang="it-IT" sz="1600" dirty="0" err="1">
                <a:solidFill>
                  <a:srgbClr val="0061BB"/>
                </a:solidFill>
              </a:rPr>
              <a:t>does</a:t>
            </a:r>
            <a:r>
              <a:rPr lang="it-IT" sz="1600" dirty="0">
                <a:solidFill>
                  <a:srgbClr val="0061BB"/>
                </a:solidFill>
              </a:rPr>
              <a:t> </a:t>
            </a:r>
            <a:r>
              <a:rPr lang="it-IT" sz="1600" dirty="0" err="1">
                <a:solidFill>
                  <a:srgbClr val="0061BB"/>
                </a:solidFill>
              </a:rPr>
              <a:t>as</a:t>
            </a:r>
            <a:r>
              <a:rPr lang="it-IT" sz="1600" dirty="0">
                <a:solidFill>
                  <a:srgbClr val="0061BB"/>
                </a:solidFill>
              </a:rPr>
              <a:t> a self-</a:t>
            </a:r>
            <a:r>
              <a:rPr lang="it-IT" sz="1600" dirty="0" err="1">
                <a:solidFill>
                  <a:srgbClr val="0061BB"/>
                </a:solidFill>
              </a:rPr>
              <a:t>contained</a:t>
            </a:r>
            <a:r>
              <a:rPr lang="it-IT" sz="1600" dirty="0">
                <a:solidFill>
                  <a:srgbClr val="0061BB"/>
                </a:solidFill>
              </a:rPr>
              <a:t> </a:t>
            </a:r>
            <a:r>
              <a:rPr lang="it-IT" sz="1600" dirty="0" err="1">
                <a:solidFill>
                  <a:srgbClr val="0061BB"/>
                </a:solidFill>
              </a:rPr>
              <a:t>subsystem</a:t>
            </a:r>
            <a:r>
              <a:rPr lang="it-IT" sz="1600" dirty="0">
                <a:solidFill>
                  <a:srgbClr val="0061BB"/>
                </a:solidFill>
              </a:rPr>
              <a:t> (SRP)</a:t>
            </a:r>
          </a:p>
          <a:p>
            <a:pPr marL="342900" indent="-342900">
              <a:lnSpc>
                <a:spcPct val="90000"/>
              </a:lnSpc>
              <a:spcAft>
                <a:spcPts val="600"/>
              </a:spcAft>
              <a:buFont typeface="Arial" panose="020B0604020202020204" pitchFamily="34" charset="0"/>
              <a:buChar char="•"/>
            </a:pPr>
            <a:r>
              <a:rPr lang="it-IT" sz="2800" dirty="0" err="1">
                <a:solidFill>
                  <a:srgbClr val="0061BB"/>
                </a:solidFill>
              </a:rPr>
              <a:t>Choosing</a:t>
            </a:r>
            <a:r>
              <a:rPr lang="it-IT" sz="2800" dirty="0">
                <a:solidFill>
                  <a:srgbClr val="0061BB"/>
                </a:solidFill>
              </a:rPr>
              <a:t> </a:t>
            </a:r>
            <a:r>
              <a:rPr lang="it-IT" sz="2800" dirty="0" err="1">
                <a:solidFill>
                  <a:srgbClr val="0061BB"/>
                </a:solidFill>
              </a:rPr>
              <a:t>Modules</a:t>
            </a:r>
            <a:endParaRPr lang="it-IT" sz="2800" dirty="0">
              <a:solidFill>
                <a:srgbClr val="0061BB"/>
              </a:solidFill>
            </a:endParaRPr>
          </a:p>
          <a:p>
            <a:pPr marL="800100" lvl="1" indent="-342900">
              <a:lnSpc>
                <a:spcPct val="90000"/>
              </a:lnSpc>
              <a:spcAft>
                <a:spcPts val="600"/>
              </a:spcAft>
              <a:buFont typeface="Arial" panose="020B0604020202020204" pitchFamily="34" charset="0"/>
              <a:buChar char="•"/>
            </a:pPr>
            <a:r>
              <a:rPr lang="it-IT" sz="1600" dirty="0">
                <a:solidFill>
                  <a:srgbClr val="0061BB"/>
                </a:solidFill>
              </a:rPr>
              <a:t>Tell the story of the system</a:t>
            </a:r>
          </a:p>
          <a:p>
            <a:pPr marL="800100" lvl="1" indent="-342900">
              <a:lnSpc>
                <a:spcPct val="90000"/>
              </a:lnSpc>
              <a:spcAft>
                <a:spcPts val="600"/>
              </a:spcAft>
              <a:buFont typeface="Arial" panose="020B0604020202020204" pitchFamily="34" charset="0"/>
              <a:buChar char="•"/>
            </a:pPr>
            <a:r>
              <a:rPr lang="it-IT" sz="1600" dirty="0" err="1">
                <a:solidFill>
                  <a:srgbClr val="0061BB"/>
                </a:solidFill>
              </a:rPr>
              <a:t>Contain</a:t>
            </a:r>
            <a:r>
              <a:rPr lang="it-IT" sz="1600" dirty="0">
                <a:solidFill>
                  <a:srgbClr val="0061BB"/>
                </a:solidFill>
              </a:rPr>
              <a:t> </a:t>
            </a:r>
            <a:r>
              <a:rPr lang="it-IT" sz="1600" dirty="0" err="1">
                <a:solidFill>
                  <a:srgbClr val="0061BB"/>
                </a:solidFill>
              </a:rPr>
              <a:t>cohesive</a:t>
            </a:r>
            <a:r>
              <a:rPr lang="it-IT" sz="1600" dirty="0">
                <a:solidFill>
                  <a:srgbClr val="0061BB"/>
                </a:solidFill>
              </a:rPr>
              <a:t> set of concepts</a:t>
            </a:r>
          </a:p>
          <a:p>
            <a:pPr marL="800100" lvl="1" indent="-342900">
              <a:lnSpc>
                <a:spcPct val="90000"/>
              </a:lnSpc>
              <a:spcAft>
                <a:spcPts val="600"/>
              </a:spcAft>
              <a:buFont typeface="Arial" panose="020B0604020202020204" pitchFamily="34" charset="0"/>
              <a:buChar char="•"/>
            </a:pPr>
            <a:r>
              <a:rPr lang="it-IT" sz="1600" dirty="0" err="1">
                <a:solidFill>
                  <a:srgbClr val="0061BB"/>
                </a:solidFill>
              </a:rPr>
              <a:t>Have</a:t>
            </a:r>
            <a:r>
              <a:rPr lang="it-IT" sz="1600" dirty="0">
                <a:solidFill>
                  <a:srgbClr val="0061BB"/>
                </a:solidFill>
              </a:rPr>
              <a:t> </a:t>
            </a:r>
            <a:r>
              <a:rPr lang="it-IT" sz="1600" dirty="0" err="1">
                <a:solidFill>
                  <a:srgbClr val="0061BB"/>
                </a:solidFill>
              </a:rPr>
              <a:t>meaningful</a:t>
            </a:r>
            <a:r>
              <a:rPr lang="it-IT" sz="1600" dirty="0">
                <a:solidFill>
                  <a:srgbClr val="0061BB"/>
                </a:solidFill>
              </a:rPr>
              <a:t> names </a:t>
            </a:r>
            <a:r>
              <a:rPr lang="it-IT" sz="1600" dirty="0" err="1">
                <a:solidFill>
                  <a:srgbClr val="0061BB"/>
                </a:solidFill>
              </a:rPr>
              <a:t>that</a:t>
            </a:r>
            <a:r>
              <a:rPr lang="it-IT" sz="1600" dirty="0">
                <a:solidFill>
                  <a:srgbClr val="0061BB"/>
                </a:solidFill>
              </a:rPr>
              <a:t> </a:t>
            </a:r>
            <a:r>
              <a:rPr lang="it-IT" sz="1600" dirty="0" err="1">
                <a:solidFill>
                  <a:srgbClr val="0061BB"/>
                </a:solidFill>
              </a:rPr>
              <a:t>become</a:t>
            </a:r>
            <a:r>
              <a:rPr lang="it-IT" sz="1600" dirty="0">
                <a:solidFill>
                  <a:srgbClr val="0061BB"/>
                </a:solidFill>
              </a:rPr>
              <a:t> part of the </a:t>
            </a:r>
            <a:r>
              <a:rPr lang="it-IT" sz="1600" dirty="0" err="1">
                <a:solidFill>
                  <a:srgbClr val="0061BB"/>
                </a:solidFill>
              </a:rPr>
              <a:t>Ubiquitous</a:t>
            </a:r>
            <a:r>
              <a:rPr lang="it-IT" sz="1600" dirty="0">
                <a:solidFill>
                  <a:srgbClr val="0061BB"/>
                </a:solidFill>
              </a:rPr>
              <a:t> Language</a:t>
            </a:r>
          </a:p>
        </p:txBody>
      </p:sp>
    </p:spTree>
    <p:extLst>
      <p:ext uri="{BB962C8B-B14F-4D97-AF65-F5344CB8AC3E}">
        <p14:creationId xmlns:p14="http://schemas.microsoft.com/office/powerpoint/2010/main" val="404280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3100" kern="1200">
                <a:solidFill>
                  <a:srgbClr val="FFFFFF"/>
                </a:solidFill>
                <a:latin typeface="+mj-lt"/>
                <a:ea typeface="+mj-ea"/>
                <a:cs typeface="+mj-cs"/>
              </a:rPr>
              <a:t>Failure Symptoms</a:t>
            </a:r>
          </a:p>
        </p:txBody>
      </p:sp>
      <p:sp>
        <p:nvSpPr>
          <p:cNvPr id="7" name="Ritardo 6">
            <a:extLst>
              <a:ext uri="{FF2B5EF4-FFF2-40B4-BE49-F238E27FC236}">
                <a16:creationId xmlns:a16="http://schemas.microsoft.com/office/drawing/2014/main" id="{1A8B21AC-BC1F-56ED-E0B8-8DD8E711E5CE}"/>
              </a:ext>
            </a:extLst>
          </p:cNvPr>
          <p:cNvSpPr/>
          <p:nvPr/>
        </p:nvSpPr>
        <p:spPr>
          <a:xfrm>
            <a:off x="-1345" y="0"/>
            <a:ext cx="2446089" cy="6857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400" dirty="0" err="1">
                <a:solidFill>
                  <a:schemeClr val="bg1"/>
                </a:solidFill>
              </a:rPr>
              <a:t>Git</a:t>
            </a:r>
            <a:endParaRPr lang="it-IT" sz="2400" dirty="0">
              <a:solidFill>
                <a:schemeClr val="bg1"/>
              </a:solidFill>
            </a:endParaRPr>
          </a:p>
          <a:p>
            <a:pPr algn="ctr"/>
            <a:r>
              <a:rPr lang="it-IT" sz="2400" dirty="0">
                <a:solidFill>
                  <a:schemeClr val="bg1"/>
                </a:solidFill>
              </a:rPr>
              <a:t>Clone</a:t>
            </a:r>
          </a:p>
        </p:txBody>
      </p:sp>
      <p:sp>
        <p:nvSpPr>
          <p:cNvPr id="11" name="CasellaDiTesto 10">
            <a:extLst>
              <a:ext uri="{FF2B5EF4-FFF2-40B4-BE49-F238E27FC236}">
                <a16:creationId xmlns:a16="http://schemas.microsoft.com/office/drawing/2014/main" id="{55F22ECF-410B-9154-512E-5C993D9D043C}"/>
              </a:ext>
            </a:extLst>
          </p:cNvPr>
          <p:cNvSpPr txBox="1"/>
          <p:nvPr/>
        </p:nvSpPr>
        <p:spPr>
          <a:xfrm>
            <a:off x="2562926" y="2097545"/>
            <a:ext cx="6391753" cy="1957459"/>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it-IT" sz="4000" dirty="0">
                <a:solidFill>
                  <a:srgbClr val="0061BB"/>
                </a:solidFill>
              </a:rPr>
              <a:t>Clone </a:t>
            </a:r>
            <a:r>
              <a:rPr lang="it-IT" sz="4000" dirty="0" err="1">
                <a:solidFill>
                  <a:srgbClr val="0061BB"/>
                </a:solidFill>
              </a:rPr>
              <a:t>this</a:t>
            </a:r>
            <a:r>
              <a:rPr lang="it-IT" sz="4000" dirty="0">
                <a:solidFill>
                  <a:srgbClr val="0061BB"/>
                </a:solidFill>
              </a:rPr>
              <a:t> </a:t>
            </a:r>
            <a:r>
              <a:rPr lang="it-IT" sz="4000" dirty="0">
                <a:solidFill>
                  <a:srgbClr val="0061BB"/>
                </a:solidFill>
                <a:hlinkClick r:id="rId2"/>
              </a:rPr>
              <a:t>https://github.com/Ace68/WeAreDevelopers-2023</a:t>
            </a:r>
            <a:endParaRPr lang="it-IT" sz="4000" dirty="0">
              <a:solidFill>
                <a:srgbClr val="0061BB"/>
              </a:solidFill>
            </a:endParaRPr>
          </a:p>
        </p:txBody>
      </p:sp>
    </p:spTree>
    <p:extLst>
      <p:ext uri="{BB962C8B-B14F-4D97-AF65-F5344CB8AC3E}">
        <p14:creationId xmlns:p14="http://schemas.microsoft.com/office/powerpoint/2010/main" val="1299885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480060" y="5576887"/>
            <a:ext cx="8183880" cy="640081"/>
          </a:xfrm>
          <a:prstGeom prst="rect">
            <a:avLst/>
          </a:prstGeom>
        </p:spPr>
        <p:txBody>
          <a:bodyPr vert="horz" lIns="91440" tIns="45720" rIns="91440" bIns="45720" rtlCol="0" anchor="ctr">
            <a:normAutofit/>
          </a:bodyPr>
          <a:lstStyle/>
          <a:p>
            <a:pPr algn="ctr"/>
            <a:r>
              <a:rPr lang="en-US" sz="2800" dirty="0"/>
              <a:t>Show me the code</a:t>
            </a:r>
          </a:p>
        </p:txBody>
      </p:sp>
      <p:pic>
        <p:nvPicPr>
          <p:cNvPr id="5" name="Immagine 4">
            <a:extLst>
              <a:ext uri="{FF2B5EF4-FFF2-40B4-BE49-F238E27FC236}">
                <a16:creationId xmlns:a16="http://schemas.microsoft.com/office/drawing/2014/main" id="{B0503D6B-6CA8-442D-287B-D685451AD2FC}"/>
              </a:ext>
            </a:extLst>
          </p:cNvPr>
          <p:cNvPicPr>
            <a:picLocks noChangeAspect="1"/>
          </p:cNvPicPr>
          <p:nvPr/>
        </p:nvPicPr>
        <p:blipFill rotWithShape="1">
          <a:blip r:embed="rId3"/>
          <a:srcRect l="1667" r="2310" b="-2"/>
          <a:stretch/>
        </p:blipFill>
        <p:spPr>
          <a:xfrm>
            <a:off x="480060" y="640080"/>
            <a:ext cx="8183880" cy="4836795"/>
          </a:xfrm>
          <a:prstGeom prst="rect">
            <a:avLst/>
          </a:prstGeom>
          <a:ln w="19050">
            <a:solidFill>
              <a:schemeClr val="tx1"/>
            </a:solidFill>
            <a:miter lim="800000"/>
          </a:ln>
        </p:spPr>
      </p:pic>
    </p:spTree>
    <p:extLst>
      <p:ext uri="{BB962C8B-B14F-4D97-AF65-F5344CB8AC3E}">
        <p14:creationId xmlns:p14="http://schemas.microsoft.com/office/powerpoint/2010/main" val="37608274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descr="Immagine che contiene clipart, disegno, Cartoni animati, illustrazione&#10;&#10;Descrizione generata automaticamente">
            <a:extLst>
              <a:ext uri="{FF2B5EF4-FFF2-40B4-BE49-F238E27FC236}">
                <a16:creationId xmlns:a16="http://schemas.microsoft.com/office/drawing/2014/main" id="{7B96587B-4BB3-BC02-65C5-3AB4BB46973F}"/>
              </a:ext>
            </a:extLst>
          </p:cNvPr>
          <p:cNvPicPr>
            <a:picLocks noChangeAspect="1"/>
          </p:cNvPicPr>
          <p:nvPr/>
        </p:nvPicPr>
        <p:blipFill>
          <a:blip r:embed="rId3"/>
          <a:stretch>
            <a:fillRect/>
          </a:stretch>
        </p:blipFill>
        <p:spPr>
          <a:xfrm>
            <a:off x="163656" y="1027300"/>
            <a:ext cx="4523809" cy="3656394"/>
          </a:xfrm>
          <a:prstGeom prst="rect">
            <a:avLst/>
          </a:prstGeom>
        </p:spPr>
      </p:pic>
      <p:sp>
        <p:nvSpPr>
          <p:cNvPr id="6" name="CasellaDiTesto 5">
            <a:extLst>
              <a:ext uri="{FF2B5EF4-FFF2-40B4-BE49-F238E27FC236}">
                <a16:creationId xmlns:a16="http://schemas.microsoft.com/office/drawing/2014/main" id="{466389A2-B7B1-243D-8434-F514DE053E5B}"/>
              </a:ext>
            </a:extLst>
          </p:cNvPr>
          <p:cNvSpPr txBox="1"/>
          <p:nvPr/>
        </p:nvSpPr>
        <p:spPr>
          <a:xfrm>
            <a:off x="173117" y="2485284"/>
            <a:ext cx="1378391" cy="489365"/>
          </a:xfrm>
          <a:prstGeom prst="rect">
            <a:avLst/>
          </a:prstGeom>
          <a:noFill/>
        </p:spPr>
        <p:txBody>
          <a:bodyPr wrap="none" lIns="182880" tIns="146304" rIns="182880" bIns="146304" rtlCol="0">
            <a:spAutoFit/>
          </a:bodyPr>
          <a:lstStyle/>
          <a:p>
            <a:pPr>
              <a:lnSpc>
                <a:spcPct val="90000"/>
              </a:lnSpc>
              <a:spcAft>
                <a:spcPts val="600"/>
              </a:spcAft>
            </a:pPr>
            <a:r>
              <a:rPr lang="it-IT" sz="1400" b="1" dirty="0"/>
              <a:t>App Service</a:t>
            </a:r>
          </a:p>
        </p:txBody>
      </p:sp>
      <p:sp>
        <p:nvSpPr>
          <p:cNvPr id="7" name="CasellaDiTesto 6">
            <a:extLst>
              <a:ext uri="{FF2B5EF4-FFF2-40B4-BE49-F238E27FC236}">
                <a16:creationId xmlns:a16="http://schemas.microsoft.com/office/drawing/2014/main" id="{838599B0-7611-B407-5A46-028F64B15DA5}"/>
              </a:ext>
            </a:extLst>
          </p:cNvPr>
          <p:cNvSpPr txBox="1"/>
          <p:nvPr/>
        </p:nvSpPr>
        <p:spPr>
          <a:xfrm>
            <a:off x="1006157" y="1271982"/>
            <a:ext cx="804675" cy="489365"/>
          </a:xfrm>
          <a:prstGeom prst="rect">
            <a:avLst/>
          </a:prstGeom>
          <a:noFill/>
        </p:spPr>
        <p:txBody>
          <a:bodyPr wrap="square" lIns="182880" tIns="146304" rIns="182880" bIns="146304" rtlCol="0">
            <a:spAutoFit/>
          </a:bodyPr>
          <a:lstStyle/>
          <a:p>
            <a:pPr>
              <a:lnSpc>
                <a:spcPct val="90000"/>
              </a:lnSpc>
              <a:spcAft>
                <a:spcPts val="600"/>
              </a:spcAft>
            </a:pPr>
            <a:r>
              <a:rPr lang="it-IT" sz="1400" b="1" dirty="0"/>
              <a:t>AKS</a:t>
            </a:r>
          </a:p>
        </p:txBody>
      </p:sp>
      <p:sp>
        <p:nvSpPr>
          <p:cNvPr id="8" name="CasellaDiTesto 7">
            <a:extLst>
              <a:ext uri="{FF2B5EF4-FFF2-40B4-BE49-F238E27FC236}">
                <a16:creationId xmlns:a16="http://schemas.microsoft.com/office/drawing/2014/main" id="{9E44AFBA-4C66-B010-4E34-E91B1607B7F8}"/>
              </a:ext>
            </a:extLst>
          </p:cNvPr>
          <p:cNvSpPr txBox="1"/>
          <p:nvPr/>
        </p:nvSpPr>
        <p:spPr>
          <a:xfrm>
            <a:off x="3279965" y="2610814"/>
            <a:ext cx="1594026" cy="489365"/>
          </a:xfrm>
          <a:prstGeom prst="rect">
            <a:avLst/>
          </a:prstGeom>
          <a:noFill/>
        </p:spPr>
        <p:txBody>
          <a:bodyPr wrap="none" lIns="182880" tIns="146304" rIns="182880" bIns="146304" rtlCol="0">
            <a:spAutoFit/>
          </a:bodyPr>
          <a:lstStyle/>
          <a:p>
            <a:pPr>
              <a:lnSpc>
                <a:spcPct val="90000"/>
              </a:lnSpc>
              <a:spcAft>
                <a:spcPts val="600"/>
              </a:spcAft>
            </a:pPr>
            <a:r>
              <a:rPr lang="it-IT" sz="1400" b="1" dirty="0"/>
              <a:t>Container App</a:t>
            </a:r>
          </a:p>
        </p:txBody>
      </p:sp>
      <p:sp>
        <p:nvSpPr>
          <p:cNvPr id="9" name="Ovale 8">
            <a:extLst>
              <a:ext uri="{FF2B5EF4-FFF2-40B4-BE49-F238E27FC236}">
                <a16:creationId xmlns:a16="http://schemas.microsoft.com/office/drawing/2014/main" id="{359686E3-7434-9587-27E5-7B7A3903EDD5}"/>
              </a:ext>
            </a:extLst>
          </p:cNvPr>
          <p:cNvSpPr/>
          <p:nvPr/>
        </p:nvSpPr>
        <p:spPr bwMode="auto">
          <a:xfrm>
            <a:off x="4927141" y="293047"/>
            <a:ext cx="2858390" cy="231776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t>Azure </a:t>
            </a:r>
            <a:r>
              <a:rPr lang="en-US" sz="1600" dirty="0" err="1"/>
              <a:t>AppService</a:t>
            </a:r>
            <a:r>
              <a:rPr lang="en-US" sz="1600" dirty="0"/>
              <a:t> provides fully managed hosting for web applications including websites and web APIs</a:t>
            </a:r>
            <a:endParaRPr lang="it-IT" sz="1600" dirty="0">
              <a:gradFill>
                <a:gsLst>
                  <a:gs pos="0">
                    <a:srgbClr val="FFFFFF"/>
                  </a:gs>
                  <a:gs pos="100000">
                    <a:srgbClr val="FFFFFF"/>
                  </a:gs>
                </a:gsLst>
                <a:lin ang="5400000" scaled="0"/>
              </a:gradFill>
              <a:ea typeface="Segoe UI" pitchFamily="34" charset="0"/>
              <a:cs typeface="Segoe UI" pitchFamily="34" charset="0"/>
            </a:endParaRPr>
          </a:p>
        </p:txBody>
      </p:sp>
      <p:sp>
        <p:nvSpPr>
          <p:cNvPr id="10" name="Ovale 9">
            <a:extLst>
              <a:ext uri="{FF2B5EF4-FFF2-40B4-BE49-F238E27FC236}">
                <a16:creationId xmlns:a16="http://schemas.microsoft.com/office/drawing/2014/main" id="{0C90E482-A77F-617B-D787-3884555C4A2F}"/>
              </a:ext>
            </a:extLst>
          </p:cNvPr>
          <p:cNvSpPr/>
          <p:nvPr/>
        </p:nvSpPr>
        <p:spPr bwMode="auto">
          <a:xfrm>
            <a:off x="6020117" y="2855496"/>
            <a:ext cx="3048000" cy="20665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t>Azure Kubernetes Service (AKS) </a:t>
            </a:r>
            <a:r>
              <a:rPr lang="en-US" sz="1600" dirty="0"/>
              <a:t>provides a fully managed Kubernetes option in Azure</a:t>
            </a:r>
            <a:endParaRPr lang="it-IT" sz="1400" dirty="0">
              <a:gradFill>
                <a:gsLst>
                  <a:gs pos="0">
                    <a:srgbClr val="FFFFFF"/>
                  </a:gs>
                  <a:gs pos="100000">
                    <a:srgbClr val="FFFFFF"/>
                  </a:gs>
                </a:gsLst>
                <a:lin ang="5400000" scaled="0"/>
              </a:gradFill>
              <a:ea typeface="Segoe UI" pitchFamily="34" charset="0"/>
              <a:cs typeface="Segoe UI" pitchFamily="34" charset="0"/>
            </a:endParaRPr>
          </a:p>
        </p:txBody>
      </p:sp>
      <p:sp>
        <p:nvSpPr>
          <p:cNvPr id="11" name="Ovale 10">
            <a:extLst>
              <a:ext uri="{FF2B5EF4-FFF2-40B4-BE49-F238E27FC236}">
                <a16:creationId xmlns:a16="http://schemas.microsoft.com/office/drawing/2014/main" id="{1D0A2B9B-9B91-E841-2630-5A773BB3F773}"/>
              </a:ext>
            </a:extLst>
          </p:cNvPr>
          <p:cNvSpPr/>
          <p:nvPr/>
        </p:nvSpPr>
        <p:spPr bwMode="auto">
          <a:xfrm>
            <a:off x="3162300" y="4561052"/>
            <a:ext cx="2819400" cy="18288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t>Azure Container Apps enables you to build serverless services based on containers</a:t>
            </a:r>
            <a:endParaRPr lang="it-IT" sz="16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79157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animBg="1"/>
      <p:bldP spid="10"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0">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7A15D72B-42B7-7729-A9F5-A7A5F069952D}"/>
              </a:ext>
            </a:extLst>
          </p:cNvPr>
          <p:cNvPicPr>
            <a:picLocks noChangeAspect="1"/>
          </p:cNvPicPr>
          <p:nvPr/>
        </p:nvPicPr>
        <p:blipFill rotWithShape="1">
          <a:blip r:embed="rId2"/>
          <a:srcRect l="16616" r="6133" b="-1"/>
          <a:stretch/>
        </p:blipFill>
        <p:spPr>
          <a:xfrm>
            <a:off x="20" y="10"/>
            <a:ext cx="9143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grpSp>
        <p:nvGrpSpPr>
          <p:cNvPr id="30" name="Group 22">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8" y="3296010"/>
            <a:ext cx="9143592" cy="2849976"/>
            <a:chOff x="476" y="-3923157"/>
            <a:chExt cx="10667524" cy="2493729"/>
          </a:xfrm>
        </p:grpSpPr>
        <p:sp>
          <p:nvSpPr>
            <p:cNvPr id="24" name="Freeform: Shape 2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24">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279584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sp>
        <p:nvSpPr>
          <p:cNvPr id="6" name="Ritardo 5">
            <a:extLst>
              <a:ext uri="{FF2B5EF4-FFF2-40B4-BE49-F238E27FC236}">
                <a16:creationId xmlns:a16="http://schemas.microsoft.com/office/drawing/2014/main" id="{22899667-E004-128A-EC9A-5A9DE17B009F}"/>
              </a:ext>
            </a:extLst>
          </p:cNvPr>
          <p:cNvSpPr/>
          <p:nvPr/>
        </p:nvSpPr>
        <p:spPr>
          <a:xfrm rot="5400000">
            <a:off x="3348954" y="-3348955"/>
            <a:ext cx="2446089" cy="9143999"/>
          </a:xfrm>
          <a:prstGeom prst="flowChartDelay">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a:effectLst>
            <a:innerShdw blurRad="63500" dist="50800" dir="13500000">
              <a:prstClr val="black">
                <a:alpha val="50000"/>
              </a:prstClr>
            </a:inn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sz="2800" dirty="0"/>
          </a:p>
        </p:txBody>
      </p:sp>
      <p:sp>
        <p:nvSpPr>
          <p:cNvPr id="7" name="CasellaDiTesto 6">
            <a:extLst>
              <a:ext uri="{FF2B5EF4-FFF2-40B4-BE49-F238E27FC236}">
                <a16:creationId xmlns:a16="http://schemas.microsoft.com/office/drawing/2014/main" id="{B1801A9A-DCE1-052F-1499-5376AD8420B8}"/>
              </a:ext>
            </a:extLst>
          </p:cNvPr>
          <p:cNvSpPr txBox="1"/>
          <p:nvPr/>
        </p:nvSpPr>
        <p:spPr>
          <a:xfrm>
            <a:off x="0" y="638355"/>
            <a:ext cx="9143998" cy="769441"/>
          </a:xfrm>
          <a:prstGeom prst="rect">
            <a:avLst/>
          </a:prstGeom>
          <a:noFill/>
        </p:spPr>
        <p:txBody>
          <a:bodyPr wrap="square" rtlCol="0">
            <a:spAutoFit/>
          </a:bodyPr>
          <a:lstStyle/>
          <a:p>
            <a:pPr algn="ctr"/>
            <a:r>
              <a:rPr lang="it-IT" sz="44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References</a:t>
            </a:r>
            <a:endParaRPr lang="it-IT" sz="4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CasellaDiTesto 3">
            <a:extLst>
              <a:ext uri="{FF2B5EF4-FFF2-40B4-BE49-F238E27FC236}">
                <a16:creationId xmlns:a16="http://schemas.microsoft.com/office/drawing/2014/main" id="{83160EC3-CF52-038B-D767-6264E835F79A}"/>
              </a:ext>
            </a:extLst>
          </p:cNvPr>
          <p:cNvSpPr txBox="1"/>
          <p:nvPr/>
        </p:nvSpPr>
        <p:spPr>
          <a:xfrm>
            <a:off x="2013135" y="3221086"/>
            <a:ext cx="4535424" cy="369332"/>
          </a:xfrm>
          <a:prstGeom prst="rect">
            <a:avLst/>
          </a:prstGeom>
          <a:noFill/>
        </p:spPr>
        <p:txBody>
          <a:bodyPr wrap="square" rtlCol="0">
            <a:spAutoFit/>
          </a:bodyPr>
          <a:lstStyle/>
          <a:p>
            <a:r>
              <a:rPr lang="it-IT" dirty="0">
                <a:hlinkClick r:id="rId2"/>
              </a:rPr>
              <a:t>Building </a:t>
            </a:r>
            <a:r>
              <a:rPr lang="it-IT" dirty="0" err="1">
                <a:hlinkClick r:id="rId2"/>
              </a:rPr>
              <a:t>Evolutionary</a:t>
            </a:r>
            <a:r>
              <a:rPr lang="it-IT" dirty="0">
                <a:hlinkClick r:id="rId2"/>
              </a:rPr>
              <a:t> </a:t>
            </a:r>
            <a:r>
              <a:rPr lang="it-IT" dirty="0" err="1">
                <a:hlinkClick r:id="rId2"/>
              </a:rPr>
              <a:t>Architectures</a:t>
            </a:r>
            <a:endParaRPr lang="it-IT" dirty="0"/>
          </a:p>
        </p:txBody>
      </p:sp>
      <p:sp>
        <p:nvSpPr>
          <p:cNvPr id="10" name="CasellaDiTesto 9">
            <a:extLst>
              <a:ext uri="{FF2B5EF4-FFF2-40B4-BE49-F238E27FC236}">
                <a16:creationId xmlns:a16="http://schemas.microsoft.com/office/drawing/2014/main" id="{94EC793C-28B1-608E-B385-032B2C4D115B}"/>
              </a:ext>
            </a:extLst>
          </p:cNvPr>
          <p:cNvSpPr txBox="1"/>
          <p:nvPr/>
        </p:nvSpPr>
        <p:spPr>
          <a:xfrm>
            <a:off x="2042722" y="2896017"/>
            <a:ext cx="3202284" cy="307777"/>
          </a:xfrm>
          <a:prstGeom prst="rect">
            <a:avLst/>
          </a:prstGeom>
          <a:noFill/>
        </p:spPr>
        <p:txBody>
          <a:bodyPr wrap="square" rtlCol="0">
            <a:spAutoFit/>
          </a:bodyPr>
          <a:lstStyle/>
          <a:p>
            <a:r>
              <a:rPr lang="it-IT" sz="1400" dirty="0"/>
              <a:t>Neal Ford, Rebecca Parsons, Patrick Kua</a:t>
            </a:r>
          </a:p>
        </p:txBody>
      </p:sp>
      <p:sp>
        <p:nvSpPr>
          <p:cNvPr id="11" name="Rettangolo con angoli arrotondati 10">
            <a:extLst>
              <a:ext uri="{FF2B5EF4-FFF2-40B4-BE49-F238E27FC236}">
                <a16:creationId xmlns:a16="http://schemas.microsoft.com/office/drawing/2014/main" id="{58C28A2D-021C-43F7-9FDB-98B4196A85CF}"/>
              </a:ext>
            </a:extLst>
          </p:cNvPr>
          <p:cNvSpPr/>
          <p:nvPr/>
        </p:nvSpPr>
        <p:spPr>
          <a:xfrm>
            <a:off x="192346" y="2430981"/>
            <a:ext cx="1636454" cy="229629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p>
        </p:txBody>
      </p:sp>
      <p:pic>
        <p:nvPicPr>
          <p:cNvPr id="20" name="Immagine 19">
            <a:extLst>
              <a:ext uri="{FF2B5EF4-FFF2-40B4-BE49-F238E27FC236}">
                <a16:creationId xmlns:a16="http://schemas.microsoft.com/office/drawing/2014/main" id="{9F1CB7B9-9C6D-4222-218C-9E8A7B4C5365}"/>
              </a:ext>
            </a:extLst>
          </p:cNvPr>
          <p:cNvPicPr>
            <a:picLocks noChangeAspect="1"/>
          </p:cNvPicPr>
          <p:nvPr/>
        </p:nvPicPr>
        <p:blipFill>
          <a:blip r:embed="rId3"/>
          <a:stretch>
            <a:fillRect/>
          </a:stretch>
        </p:blipFill>
        <p:spPr>
          <a:xfrm>
            <a:off x="320201" y="2637311"/>
            <a:ext cx="1380744" cy="1842166"/>
          </a:xfrm>
          <a:prstGeom prst="rect">
            <a:avLst/>
          </a:prstGeom>
        </p:spPr>
      </p:pic>
      <p:sp>
        <p:nvSpPr>
          <p:cNvPr id="23" name="Rettangolo con angoli arrotondati 22">
            <a:extLst>
              <a:ext uri="{FF2B5EF4-FFF2-40B4-BE49-F238E27FC236}">
                <a16:creationId xmlns:a16="http://schemas.microsoft.com/office/drawing/2014/main" id="{5CF1A373-5D2A-EE86-10A4-5337ABC00001}"/>
              </a:ext>
            </a:extLst>
          </p:cNvPr>
          <p:cNvSpPr/>
          <p:nvPr/>
        </p:nvSpPr>
        <p:spPr>
          <a:xfrm>
            <a:off x="3208719" y="3978791"/>
            <a:ext cx="1636454" cy="229629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p>
        </p:txBody>
      </p:sp>
      <p:pic>
        <p:nvPicPr>
          <p:cNvPr id="22" name="Immagine 21">
            <a:extLst>
              <a:ext uri="{FF2B5EF4-FFF2-40B4-BE49-F238E27FC236}">
                <a16:creationId xmlns:a16="http://schemas.microsoft.com/office/drawing/2014/main" id="{4DEABE5A-5629-CA3C-6A97-F975A15ED67B}"/>
              </a:ext>
            </a:extLst>
          </p:cNvPr>
          <p:cNvPicPr>
            <a:picLocks noChangeAspect="1"/>
          </p:cNvPicPr>
          <p:nvPr/>
        </p:nvPicPr>
        <p:blipFill>
          <a:blip r:embed="rId4"/>
          <a:stretch>
            <a:fillRect/>
          </a:stretch>
        </p:blipFill>
        <p:spPr>
          <a:xfrm>
            <a:off x="3334342" y="4178819"/>
            <a:ext cx="1415042" cy="1888601"/>
          </a:xfrm>
          <a:prstGeom prst="rect">
            <a:avLst/>
          </a:prstGeom>
        </p:spPr>
      </p:pic>
      <p:sp>
        <p:nvSpPr>
          <p:cNvPr id="24" name="CasellaDiTesto 23">
            <a:extLst>
              <a:ext uri="{FF2B5EF4-FFF2-40B4-BE49-F238E27FC236}">
                <a16:creationId xmlns:a16="http://schemas.microsoft.com/office/drawing/2014/main" id="{8C73BD1C-31EC-CFCD-CBFA-5614B676B897}"/>
              </a:ext>
            </a:extLst>
          </p:cNvPr>
          <p:cNvSpPr txBox="1"/>
          <p:nvPr/>
        </p:nvSpPr>
        <p:spPr>
          <a:xfrm>
            <a:off x="5012098" y="4727272"/>
            <a:ext cx="3202284" cy="523220"/>
          </a:xfrm>
          <a:prstGeom prst="rect">
            <a:avLst/>
          </a:prstGeom>
          <a:noFill/>
        </p:spPr>
        <p:txBody>
          <a:bodyPr wrap="square" rtlCol="0">
            <a:spAutoFit/>
          </a:bodyPr>
          <a:lstStyle/>
          <a:p>
            <a:r>
              <a:rPr lang="it-IT" sz="1400" dirty="0"/>
              <a:t>Neal Ford, Mark Richards, </a:t>
            </a:r>
            <a:r>
              <a:rPr lang="it-IT" sz="1400" dirty="0" err="1"/>
              <a:t>Pramod</a:t>
            </a:r>
            <a:r>
              <a:rPr lang="it-IT" sz="1400" dirty="0"/>
              <a:t> </a:t>
            </a:r>
            <a:r>
              <a:rPr lang="it-IT" sz="1400" dirty="0" err="1"/>
              <a:t>Sadalage</a:t>
            </a:r>
            <a:r>
              <a:rPr lang="it-IT" sz="1400" dirty="0"/>
              <a:t>, </a:t>
            </a:r>
            <a:r>
              <a:rPr lang="it-IT" sz="1400" dirty="0" err="1"/>
              <a:t>Zhamak</a:t>
            </a:r>
            <a:r>
              <a:rPr lang="it-IT" sz="1400" dirty="0"/>
              <a:t> </a:t>
            </a:r>
            <a:r>
              <a:rPr lang="it-IT" sz="1400" dirty="0" err="1"/>
              <a:t>Dehghani</a:t>
            </a:r>
            <a:endParaRPr lang="it-IT" sz="1400" dirty="0"/>
          </a:p>
        </p:txBody>
      </p:sp>
      <p:sp>
        <p:nvSpPr>
          <p:cNvPr id="25" name="CasellaDiTesto 24">
            <a:extLst>
              <a:ext uri="{FF2B5EF4-FFF2-40B4-BE49-F238E27FC236}">
                <a16:creationId xmlns:a16="http://schemas.microsoft.com/office/drawing/2014/main" id="{93FE98FF-5B9B-4F3D-B088-CFD860CE3ACD}"/>
              </a:ext>
            </a:extLst>
          </p:cNvPr>
          <p:cNvSpPr txBox="1"/>
          <p:nvPr/>
        </p:nvSpPr>
        <p:spPr>
          <a:xfrm>
            <a:off x="5106986" y="5392067"/>
            <a:ext cx="3821353" cy="369332"/>
          </a:xfrm>
          <a:prstGeom prst="rect">
            <a:avLst/>
          </a:prstGeom>
          <a:noFill/>
        </p:spPr>
        <p:txBody>
          <a:bodyPr wrap="square" rtlCol="0">
            <a:spAutoFit/>
          </a:bodyPr>
          <a:lstStyle/>
          <a:p>
            <a:r>
              <a:rPr lang="it-IT" dirty="0">
                <a:hlinkClick r:id="rId5"/>
              </a:rPr>
              <a:t>Software Architecture: The Hard Parts</a:t>
            </a:r>
            <a:endParaRPr lang="it-IT" dirty="0"/>
          </a:p>
        </p:txBody>
      </p:sp>
      <p:sp>
        <p:nvSpPr>
          <p:cNvPr id="2" name="Segnaposto piè di pagina 1">
            <a:extLst>
              <a:ext uri="{FF2B5EF4-FFF2-40B4-BE49-F238E27FC236}">
                <a16:creationId xmlns:a16="http://schemas.microsoft.com/office/drawing/2014/main" id="{FEF3CEEB-E9AE-98CA-E46A-4E5E51DE8E86}"/>
              </a:ext>
            </a:extLst>
          </p:cNvPr>
          <p:cNvSpPr txBox="1">
            <a:spLocks/>
          </p:cNvSpPr>
          <p:nvPr/>
        </p:nvSpPr>
        <p:spPr>
          <a:xfrm>
            <a:off x="359893" y="6353833"/>
            <a:ext cx="5697651" cy="365125"/>
          </a:xfrm>
          <a:prstGeom prst="rect">
            <a:avLst/>
          </a:prstGeom>
        </p:spPr>
        <p:txBody>
          <a:bodyPr vert="horz" lIns="91440" tIns="45720" rIns="91440" bIns="45720" rtlCol="0" anchor="ctr">
            <a:normAutofit/>
          </a:bodyPr>
          <a:lstStyle>
            <a:lvl1pPr marL="0" indent="0" algn="l" defTabSz="914400" rtl="0" eaLnBrk="1" latinLnBrk="0" hangingPunct="1">
              <a:lnSpc>
                <a:spcPct val="120000"/>
              </a:lnSpc>
              <a:spcBef>
                <a:spcPts val="1000"/>
              </a:spcBef>
              <a:buFont typeface="Arial" panose="020B0604020202020204" pitchFamily="34" charset="0"/>
              <a:buNone/>
              <a:defRPr sz="3600" b="0" kern="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defRPr/>
            </a:pPr>
            <a:r>
              <a:rPr lang="en-US" altLang="en-US" sz="1200" dirty="0">
                <a:solidFill>
                  <a:schemeClr val="tx1">
                    <a:tint val="75000"/>
                  </a:schemeClr>
                </a:solidFill>
                <a:latin typeface="+mn-lt"/>
                <a:ea typeface="+mn-ea"/>
                <a:cs typeface="+mn-cs"/>
              </a:rPr>
              <a:t>26/07/2023 – </a:t>
            </a:r>
            <a:r>
              <a:rPr lang="en-US" altLang="en-US" sz="1200" dirty="0" err="1">
                <a:solidFill>
                  <a:schemeClr val="tx1">
                    <a:tint val="75000"/>
                  </a:schemeClr>
                </a:solidFill>
                <a:latin typeface="+mn-lt"/>
                <a:ea typeface="+mn-ea"/>
                <a:cs typeface="+mn-cs"/>
              </a:rPr>
              <a:t>WeAreDevelopers</a:t>
            </a:r>
            <a:endParaRPr lang="en-US" altLang="en-US" sz="1200" dirty="0">
              <a:solidFill>
                <a:schemeClr val="tx1">
                  <a:tint val="75000"/>
                </a:schemeClr>
              </a:solidFill>
              <a:latin typeface="+mn-lt"/>
              <a:ea typeface="+mn-ea"/>
              <a:cs typeface="+mn-cs"/>
            </a:endParaRPr>
          </a:p>
        </p:txBody>
      </p:sp>
    </p:spTree>
    <p:extLst>
      <p:ext uri="{BB962C8B-B14F-4D97-AF65-F5344CB8AC3E}">
        <p14:creationId xmlns:p14="http://schemas.microsoft.com/office/powerpoint/2010/main" val="36480004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263596" y="285151"/>
            <a:ext cx="2626253" cy="724140"/>
          </a:xfrm>
        </p:spPr>
        <p:txBody>
          <a:bodyPr/>
          <a:lstStyle/>
          <a:p>
            <a:r>
              <a:rPr lang="it-IT" sz="2800" dirty="0" err="1">
                <a:solidFill>
                  <a:srgbClr val="FFC000"/>
                </a:solidFill>
              </a:rPr>
              <a:t>who</a:t>
            </a:r>
            <a:r>
              <a:rPr lang="it-IT" sz="2800" dirty="0" err="1">
                <a:solidFill>
                  <a:schemeClr val="accent2">
                    <a:lumMod val="60000"/>
                    <a:lumOff val="40000"/>
                  </a:schemeClr>
                </a:solidFill>
              </a:rPr>
              <a:t>am</a:t>
            </a:r>
            <a:r>
              <a:rPr lang="it-IT" sz="2800" dirty="0" err="1">
                <a:solidFill>
                  <a:schemeClr val="accent2">
                    <a:lumMod val="75000"/>
                  </a:schemeClr>
                </a:solidFill>
              </a:rPr>
              <a:t>i</a:t>
            </a:r>
            <a:endParaRPr lang="it-IT" sz="2800" dirty="0">
              <a:solidFill>
                <a:schemeClr val="accent2">
                  <a:lumMod val="75000"/>
                </a:schemeClr>
              </a:solidFill>
            </a:endParaRPr>
          </a:p>
        </p:txBody>
      </p:sp>
      <p:pic>
        <p:nvPicPr>
          <p:cNvPr id="7" name="Segnaposto immagine 5" descr="Immagine che contiene persona, uomo, inpiedi, posando&#10;&#10;Descrizione generata automaticamente">
            <a:extLst>
              <a:ext uri="{FF2B5EF4-FFF2-40B4-BE49-F238E27FC236}">
                <a16:creationId xmlns:a16="http://schemas.microsoft.com/office/drawing/2014/main" id="{9A18C52C-2032-70A5-1C41-72551E9C1011}"/>
              </a:ext>
            </a:extLst>
          </p:cNvPr>
          <p:cNvPicPr>
            <a:picLocks noChangeAspect="1"/>
          </p:cNvPicPr>
          <p:nvPr/>
        </p:nvPicPr>
        <p:blipFill>
          <a:blip r:embed="rId2"/>
          <a:srcRect t="3341" b="3341"/>
          <a:stretch>
            <a:fillRect/>
          </a:stretch>
        </p:blipFill>
        <p:spPr>
          <a:xfrm>
            <a:off x="5632085" y="1987375"/>
            <a:ext cx="1982704" cy="1850233"/>
          </a:xfrm>
          <a:prstGeom prst="rect">
            <a:avLst/>
          </a:prstGeom>
        </p:spPr>
      </p:pic>
      <p:pic>
        <p:nvPicPr>
          <p:cNvPr id="8" name="Picture 2" descr="GitHub Logomark">
            <a:extLst>
              <a:ext uri="{FF2B5EF4-FFF2-40B4-BE49-F238E27FC236}">
                <a16:creationId xmlns:a16="http://schemas.microsoft.com/office/drawing/2014/main" id="{DF220290-5C6C-8A57-441B-2C537873838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3612" y="3553661"/>
            <a:ext cx="407451" cy="392173"/>
          </a:xfrm>
          <a:prstGeom prst="rect">
            <a:avLst/>
          </a:prstGeom>
          <a:noFill/>
          <a:extLst>
            <a:ext uri="{909E8E84-426E-40DD-AFC4-6F175D3DCCD1}">
              <a14:hiddenFill xmlns:a14="http://schemas.microsoft.com/office/drawing/2010/main">
                <a:solidFill>
                  <a:srgbClr val="FFFFFF"/>
                </a:solidFill>
              </a14:hiddenFill>
            </a:ext>
          </a:extLst>
        </p:spPr>
      </p:pic>
      <p:pic>
        <p:nvPicPr>
          <p:cNvPr id="9" name="Immagine 8">
            <a:extLst>
              <a:ext uri="{FF2B5EF4-FFF2-40B4-BE49-F238E27FC236}">
                <a16:creationId xmlns:a16="http://schemas.microsoft.com/office/drawing/2014/main" id="{D3E1DDEF-7AB2-5A1B-C616-B47160F5BDC4}"/>
              </a:ext>
            </a:extLst>
          </p:cNvPr>
          <p:cNvPicPr>
            <a:picLocks noChangeAspect="1"/>
          </p:cNvPicPr>
          <p:nvPr/>
        </p:nvPicPr>
        <p:blipFill>
          <a:blip r:embed="rId4"/>
          <a:stretch>
            <a:fillRect/>
          </a:stretch>
        </p:blipFill>
        <p:spPr>
          <a:xfrm>
            <a:off x="728890" y="3179533"/>
            <a:ext cx="392173" cy="334963"/>
          </a:xfrm>
          <a:prstGeom prst="rect">
            <a:avLst/>
          </a:prstGeom>
        </p:spPr>
      </p:pic>
      <p:sp>
        <p:nvSpPr>
          <p:cNvPr id="10" name="CasellaDiTesto 9">
            <a:extLst>
              <a:ext uri="{FF2B5EF4-FFF2-40B4-BE49-F238E27FC236}">
                <a16:creationId xmlns:a16="http://schemas.microsoft.com/office/drawing/2014/main" id="{66DF40BF-631A-05A4-35F5-49EA2FBF9113}"/>
              </a:ext>
            </a:extLst>
          </p:cNvPr>
          <p:cNvSpPr txBox="1"/>
          <p:nvPr/>
        </p:nvSpPr>
        <p:spPr>
          <a:xfrm>
            <a:off x="1376951" y="3130276"/>
            <a:ext cx="3240281"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5">
                  <a:extLst>
                    <a:ext uri="{A12FA001-AC4F-418D-AE19-62706E023703}">
                      <ahyp:hlinkClr xmlns:ahyp="http://schemas.microsoft.com/office/drawing/2018/hyperlinkcolor" val="tx"/>
                    </a:ext>
                  </a:extLst>
                </a:hlinkClick>
              </a:rPr>
              <a:t>alberto.acerbis@intre.it</a:t>
            </a:r>
            <a:endParaRPr lang="it-IT" sz="1400" dirty="0">
              <a:solidFill>
                <a:schemeClr val="bg1"/>
              </a:solidFill>
            </a:endParaRPr>
          </a:p>
        </p:txBody>
      </p:sp>
      <p:sp>
        <p:nvSpPr>
          <p:cNvPr id="11" name="CasellaDiTesto 10">
            <a:extLst>
              <a:ext uri="{FF2B5EF4-FFF2-40B4-BE49-F238E27FC236}">
                <a16:creationId xmlns:a16="http://schemas.microsoft.com/office/drawing/2014/main" id="{2428F724-1718-B52D-F737-85514CCA3D6B}"/>
              </a:ext>
            </a:extLst>
          </p:cNvPr>
          <p:cNvSpPr txBox="1"/>
          <p:nvPr/>
        </p:nvSpPr>
        <p:spPr>
          <a:xfrm>
            <a:off x="1402820" y="3514496"/>
            <a:ext cx="2599835"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6">
                  <a:extLst>
                    <a:ext uri="{A12FA001-AC4F-418D-AE19-62706E023703}">
                      <ahyp:hlinkClr xmlns:ahyp="http://schemas.microsoft.com/office/drawing/2018/hyperlinkcolor" val="tx"/>
                    </a:ext>
                  </a:extLst>
                </a:hlinkClick>
              </a:rPr>
              <a:t>https://github.com/brewup</a:t>
            </a:r>
            <a:endParaRPr lang="it-IT" sz="1400" dirty="0">
              <a:solidFill>
                <a:schemeClr val="bg1"/>
              </a:solidFill>
            </a:endParaRPr>
          </a:p>
        </p:txBody>
      </p:sp>
      <p:sp>
        <p:nvSpPr>
          <p:cNvPr id="12" name="CasellaDiTesto 11">
            <a:extLst>
              <a:ext uri="{FF2B5EF4-FFF2-40B4-BE49-F238E27FC236}">
                <a16:creationId xmlns:a16="http://schemas.microsoft.com/office/drawing/2014/main" id="{30A9C595-4059-D328-1523-DA34E3879F7D}"/>
              </a:ext>
            </a:extLst>
          </p:cNvPr>
          <p:cNvSpPr txBox="1"/>
          <p:nvPr/>
        </p:nvSpPr>
        <p:spPr>
          <a:xfrm>
            <a:off x="1402820" y="3979115"/>
            <a:ext cx="2867253"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7">
                  <a:extLst>
                    <a:ext uri="{A12FA001-AC4F-418D-AE19-62706E023703}">
                      <ahyp:hlinkClr xmlns:ahyp="http://schemas.microsoft.com/office/drawing/2018/hyperlinkcolor" val="tx"/>
                    </a:ext>
                  </a:extLst>
                </a:hlinkClick>
              </a:rPr>
              <a:t>https://github.com/cqrs-muflone</a:t>
            </a:r>
            <a:endParaRPr lang="it-IT" sz="1400" dirty="0">
              <a:solidFill>
                <a:schemeClr val="bg1"/>
              </a:solidFill>
            </a:endParaRPr>
          </a:p>
        </p:txBody>
      </p:sp>
      <p:pic>
        <p:nvPicPr>
          <p:cNvPr id="15" name="Picture 4">
            <a:hlinkClick r:id="rId8"/>
            <a:extLst>
              <a:ext uri="{FF2B5EF4-FFF2-40B4-BE49-F238E27FC236}">
                <a16:creationId xmlns:a16="http://schemas.microsoft.com/office/drawing/2014/main" id="{4B61B032-B807-B940-B392-47FAB5814FD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531843" y="4964761"/>
            <a:ext cx="2061467" cy="588991"/>
          </a:xfrm>
          <a:prstGeom prst="rect">
            <a:avLst/>
          </a:prstGeom>
          <a:noFill/>
          <a:extLst>
            <a:ext uri="{909E8E84-426E-40DD-AFC4-6F175D3DCCD1}">
              <a14:hiddenFill xmlns:a14="http://schemas.microsoft.com/office/drawing/2010/main">
                <a:solidFill>
                  <a:srgbClr val="FFFFFF"/>
                </a:solidFill>
              </a14:hiddenFill>
            </a:ext>
          </a:extLst>
        </p:spPr>
      </p:pic>
      <p:sp>
        <p:nvSpPr>
          <p:cNvPr id="16" name="Ovale 15">
            <a:extLst>
              <a:ext uri="{FF2B5EF4-FFF2-40B4-BE49-F238E27FC236}">
                <a16:creationId xmlns:a16="http://schemas.microsoft.com/office/drawing/2014/main" id="{89678564-BC69-9954-4DCE-DCA93AEABE3A}"/>
              </a:ext>
            </a:extLst>
          </p:cNvPr>
          <p:cNvSpPr/>
          <p:nvPr/>
        </p:nvSpPr>
        <p:spPr>
          <a:xfrm>
            <a:off x="1855051" y="1230550"/>
            <a:ext cx="2716949" cy="1121366"/>
          </a:xfrm>
          <a:prstGeom prst="ellipse">
            <a:avLst/>
          </a:prstGeom>
          <a:solidFill>
            <a:schemeClr val="accent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rgbClr val="59328A"/>
              </a:solidFill>
              <a:highlight>
                <a:srgbClr val="0261C4"/>
              </a:highlight>
            </a:endParaRPr>
          </a:p>
        </p:txBody>
      </p:sp>
      <p:pic>
        <p:nvPicPr>
          <p:cNvPr id="17" name="Immagine 16">
            <a:extLst>
              <a:ext uri="{FF2B5EF4-FFF2-40B4-BE49-F238E27FC236}">
                <a16:creationId xmlns:a16="http://schemas.microsoft.com/office/drawing/2014/main" id="{CAD74969-A678-312E-0855-8323ACDB6873}"/>
              </a:ext>
            </a:extLst>
          </p:cNvPr>
          <p:cNvPicPr>
            <a:picLocks noChangeAspect="1"/>
          </p:cNvPicPr>
          <p:nvPr/>
        </p:nvPicPr>
        <p:blipFill>
          <a:blip r:embed="rId10"/>
          <a:stretch>
            <a:fillRect/>
          </a:stretch>
        </p:blipFill>
        <p:spPr>
          <a:xfrm>
            <a:off x="2392735" y="1588032"/>
            <a:ext cx="1792634" cy="406401"/>
          </a:xfrm>
          <a:prstGeom prst="rect">
            <a:avLst/>
          </a:prstGeom>
        </p:spPr>
      </p:pic>
      <p:sp>
        <p:nvSpPr>
          <p:cNvPr id="19" name="AutoShape 2" descr="Twitch: streaming live - App su Google Play">
            <a:extLst>
              <a:ext uri="{FF2B5EF4-FFF2-40B4-BE49-F238E27FC236}">
                <a16:creationId xmlns:a16="http://schemas.microsoft.com/office/drawing/2014/main" id="{A285A3D0-1EC3-7420-91EA-F0F90C616E98}"/>
              </a:ext>
            </a:extLst>
          </p:cNvPr>
          <p:cNvSpPr>
            <a:spLocks noChangeAspect="1" noChangeArrowheads="1"/>
          </p:cNvSpPr>
          <p:nvPr/>
        </p:nvSpPr>
        <p:spPr bwMode="auto">
          <a:xfrm>
            <a:off x="6194201" y="3505364"/>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20" name="CasellaDiTesto 19">
            <a:extLst>
              <a:ext uri="{FF2B5EF4-FFF2-40B4-BE49-F238E27FC236}">
                <a16:creationId xmlns:a16="http://schemas.microsoft.com/office/drawing/2014/main" id="{2552ACD7-D6DF-D7A5-8FC6-3658AA77C52A}"/>
              </a:ext>
            </a:extLst>
          </p:cNvPr>
          <p:cNvSpPr txBox="1"/>
          <p:nvPr/>
        </p:nvSpPr>
        <p:spPr>
          <a:xfrm>
            <a:off x="1376951" y="4870917"/>
            <a:ext cx="3794322"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11">
                  <a:extLst>
                    <a:ext uri="{A12FA001-AC4F-418D-AE19-62706E023703}">
                      <ahyp:hlinkClr xmlns:ahyp="http://schemas.microsoft.com/office/drawing/2018/hyperlinkcolor" val="tx"/>
                    </a:ext>
                  </a:extLst>
                </a:hlinkClick>
              </a:rPr>
              <a:t>https://www.twitch.tv/dddbrewup</a:t>
            </a:r>
            <a:endParaRPr lang="it-IT" sz="1400" dirty="0">
              <a:solidFill>
                <a:schemeClr val="bg1"/>
              </a:solidFill>
            </a:endParaRPr>
          </a:p>
        </p:txBody>
      </p:sp>
      <p:pic>
        <p:nvPicPr>
          <p:cNvPr id="21" name="Picture 2" descr="GitHub Logomark">
            <a:extLst>
              <a:ext uri="{FF2B5EF4-FFF2-40B4-BE49-F238E27FC236}">
                <a16:creationId xmlns:a16="http://schemas.microsoft.com/office/drawing/2014/main" id="{F2D197F7-9AA0-B8D2-9A72-676D452798A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6698" y="4437593"/>
            <a:ext cx="404365" cy="392173"/>
          </a:xfrm>
          <a:prstGeom prst="rect">
            <a:avLst/>
          </a:prstGeom>
          <a:noFill/>
          <a:extLst>
            <a:ext uri="{909E8E84-426E-40DD-AFC4-6F175D3DCCD1}">
              <a14:hiddenFill xmlns:a14="http://schemas.microsoft.com/office/drawing/2010/main">
                <a:solidFill>
                  <a:srgbClr val="FFFFFF"/>
                </a:solidFill>
              </a14:hiddenFill>
            </a:ext>
          </a:extLst>
        </p:spPr>
      </p:pic>
      <p:sp>
        <p:nvSpPr>
          <p:cNvPr id="22" name="CasellaDiTesto 21">
            <a:extLst>
              <a:ext uri="{FF2B5EF4-FFF2-40B4-BE49-F238E27FC236}">
                <a16:creationId xmlns:a16="http://schemas.microsoft.com/office/drawing/2014/main" id="{A47A7CBD-8668-15B4-CFD9-7085E235B74A}"/>
              </a:ext>
            </a:extLst>
          </p:cNvPr>
          <p:cNvSpPr txBox="1"/>
          <p:nvPr/>
        </p:nvSpPr>
        <p:spPr>
          <a:xfrm>
            <a:off x="1376951" y="4387800"/>
            <a:ext cx="3496978" cy="683264"/>
          </a:xfrm>
          <a:prstGeom prst="rect">
            <a:avLst/>
          </a:prstGeom>
          <a:noFill/>
        </p:spPr>
        <p:txBody>
          <a:bodyPr wrap="square" lIns="182880" tIns="146304" rIns="182880" bIns="146304" rtlCol="0">
            <a:spAutoFit/>
          </a:bodyPr>
          <a:lstStyle/>
          <a:p>
            <a:pPr>
              <a:lnSpc>
                <a:spcPct val="90000"/>
              </a:lnSpc>
              <a:spcAft>
                <a:spcPts val="600"/>
              </a:spcAft>
            </a:pPr>
            <a:r>
              <a:rPr lang="it-IT" sz="1400" dirty="0">
                <a:solidFill>
                  <a:schemeClr val="bg1"/>
                </a:solidFill>
                <a:hlinkClick r:id="rId12">
                  <a:extLst>
                    <a:ext uri="{A12FA001-AC4F-418D-AE19-62706E023703}">
                      <ahyp:hlinkClr xmlns:ahyp="http://schemas.microsoft.com/office/drawing/2018/hyperlinkcolor" val="tx"/>
                    </a:ext>
                  </a:extLst>
                </a:hlinkClick>
              </a:rPr>
              <a:t>https://github.com/Ace68/WeAreDevelope</a:t>
            </a:r>
            <a:r>
              <a:rPr lang="it-IT" sz="1400" dirty="0">
                <a:solidFill>
                  <a:srgbClr val="0563C1"/>
                </a:solidFill>
                <a:hlinkClick r:id="rId12">
                  <a:extLst>
                    <a:ext uri="{A12FA001-AC4F-418D-AE19-62706E023703}">
                      <ahyp:hlinkClr xmlns:ahyp="http://schemas.microsoft.com/office/drawing/2018/hyperlinkcolor" val="tx"/>
                    </a:ext>
                  </a:extLst>
                </a:hlinkClick>
              </a:rPr>
              <a:t>rs-2023</a:t>
            </a:r>
            <a:endParaRPr lang="it-IT" sz="1400" dirty="0">
              <a:solidFill>
                <a:schemeClr val="bg1"/>
              </a:solidFill>
            </a:endParaRPr>
          </a:p>
        </p:txBody>
      </p:sp>
      <p:pic>
        <p:nvPicPr>
          <p:cNvPr id="23" name="Immagine 22">
            <a:extLst>
              <a:ext uri="{FF2B5EF4-FFF2-40B4-BE49-F238E27FC236}">
                <a16:creationId xmlns:a16="http://schemas.microsoft.com/office/drawing/2014/main" id="{F88D38E2-20A4-CE0E-D37E-63FB40121C93}"/>
              </a:ext>
            </a:extLst>
          </p:cNvPr>
          <p:cNvPicPr>
            <a:picLocks noChangeAspect="1"/>
          </p:cNvPicPr>
          <p:nvPr/>
        </p:nvPicPr>
        <p:blipFill>
          <a:blip r:embed="rId13"/>
          <a:stretch>
            <a:fillRect/>
          </a:stretch>
        </p:blipFill>
        <p:spPr>
          <a:xfrm>
            <a:off x="715911" y="3993816"/>
            <a:ext cx="407452" cy="407452"/>
          </a:xfrm>
          <a:prstGeom prst="rect">
            <a:avLst/>
          </a:prstGeom>
        </p:spPr>
      </p:pic>
      <p:pic>
        <p:nvPicPr>
          <p:cNvPr id="24" name="Immagine 23">
            <a:extLst>
              <a:ext uri="{FF2B5EF4-FFF2-40B4-BE49-F238E27FC236}">
                <a16:creationId xmlns:a16="http://schemas.microsoft.com/office/drawing/2014/main" id="{07503A40-E963-525C-7096-17E348F0AF37}"/>
              </a:ext>
            </a:extLst>
          </p:cNvPr>
          <p:cNvPicPr>
            <a:picLocks noChangeAspect="1"/>
          </p:cNvPicPr>
          <p:nvPr/>
        </p:nvPicPr>
        <p:blipFill>
          <a:blip r:embed="rId13"/>
          <a:stretch>
            <a:fillRect/>
          </a:stretch>
        </p:blipFill>
        <p:spPr>
          <a:xfrm>
            <a:off x="715911" y="4877165"/>
            <a:ext cx="404364" cy="407452"/>
          </a:xfrm>
          <a:prstGeom prst="rect">
            <a:avLst/>
          </a:prstGeom>
        </p:spPr>
      </p:pic>
      <p:pic>
        <p:nvPicPr>
          <p:cNvPr id="4" name="Picture 4">
            <a:extLst>
              <a:ext uri="{FF2B5EF4-FFF2-40B4-BE49-F238E27FC236}">
                <a16:creationId xmlns:a16="http://schemas.microsoft.com/office/drawing/2014/main" id="{48F04698-8135-AC94-E5EA-07F76BAA4903}"/>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6652794" y="4117750"/>
            <a:ext cx="794463" cy="79446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Microsoft Certified: Azure Solutions Architect Expert (Legacy)">
            <a:extLst>
              <a:ext uri="{FF2B5EF4-FFF2-40B4-BE49-F238E27FC236}">
                <a16:creationId xmlns:a16="http://schemas.microsoft.com/office/drawing/2014/main" id="{45B9A093-754D-04A4-3739-26D14EF05279}"/>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5828974" y="4117749"/>
            <a:ext cx="794463" cy="794463"/>
          </a:xfrm>
          <a:prstGeom prst="rect">
            <a:avLst/>
          </a:prstGeom>
          <a:noFill/>
          <a:extLst>
            <a:ext uri="{909E8E84-426E-40DD-AFC4-6F175D3DCCD1}">
              <a14:hiddenFill xmlns:a14="http://schemas.microsoft.com/office/drawing/2010/main">
                <a:solidFill>
                  <a:srgbClr val="FFFFFF"/>
                </a:solidFill>
              </a14:hiddenFill>
            </a:ext>
          </a:extLst>
        </p:spPr>
      </p:pic>
      <p:sp>
        <p:nvSpPr>
          <p:cNvPr id="5" name="Segnaposto piè di pagina 1">
            <a:extLst>
              <a:ext uri="{FF2B5EF4-FFF2-40B4-BE49-F238E27FC236}">
                <a16:creationId xmlns:a16="http://schemas.microsoft.com/office/drawing/2014/main" id="{56E728E7-512D-8199-2273-612EC20D07EE}"/>
              </a:ext>
            </a:extLst>
          </p:cNvPr>
          <p:cNvSpPr txBox="1">
            <a:spLocks/>
          </p:cNvSpPr>
          <p:nvPr/>
        </p:nvSpPr>
        <p:spPr>
          <a:xfrm>
            <a:off x="417399" y="6356350"/>
            <a:ext cx="5697651" cy="365125"/>
          </a:xfrm>
          <a:prstGeom prst="rect">
            <a:avLst/>
          </a:prstGeom>
        </p:spPr>
        <p:txBody>
          <a:bodyPr vert="horz" lIns="91440" tIns="45720" rIns="91440" bIns="45720" rtlCol="0" anchor="ctr">
            <a:normAutofit/>
          </a:bodyPr>
          <a:lstStyle>
            <a:lvl1pPr marL="0" indent="0" algn="l" defTabSz="914400" rtl="0" eaLnBrk="1" latinLnBrk="0" hangingPunct="1">
              <a:lnSpc>
                <a:spcPct val="120000"/>
              </a:lnSpc>
              <a:spcBef>
                <a:spcPts val="1000"/>
              </a:spcBef>
              <a:buFont typeface="Arial" panose="020B0604020202020204" pitchFamily="34" charset="0"/>
              <a:buNone/>
              <a:defRPr sz="3600" b="0" kern="120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defRPr/>
            </a:pPr>
            <a:r>
              <a:rPr lang="en-US" altLang="en-US" sz="1200" dirty="0">
                <a:solidFill>
                  <a:schemeClr val="tx1">
                    <a:tint val="75000"/>
                  </a:schemeClr>
                </a:solidFill>
                <a:latin typeface="+mn-lt"/>
                <a:ea typeface="+mn-ea"/>
                <a:cs typeface="+mn-cs"/>
              </a:rPr>
              <a:t>26/07/2023 – </a:t>
            </a:r>
            <a:r>
              <a:rPr lang="en-US" altLang="en-US" sz="1200" dirty="0" err="1">
                <a:solidFill>
                  <a:schemeClr val="tx1">
                    <a:tint val="75000"/>
                  </a:schemeClr>
                </a:solidFill>
                <a:latin typeface="+mn-lt"/>
                <a:ea typeface="+mn-ea"/>
                <a:cs typeface="+mn-cs"/>
              </a:rPr>
              <a:t>WeAreDevelopers</a:t>
            </a:r>
            <a:endParaRPr lang="en-US" altLang="en-US" sz="1200" dirty="0">
              <a:solidFill>
                <a:schemeClr val="tx1">
                  <a:tint val="75000"/>
                </a:schemeClr>
              </a:solidFill>
              <a:latin typeface="+mn-lt"/>
              <a:ea typeface="+mn-ea"/>
              <a:cs typeface="+mn-cs"/>
            </a:endParaRPr>
          </a:p>
        </p:txBody>
      </p:sp>
    </p:spTree>
    <p:extLst>
      <p:ext uri="{BB962C8B-B14F-4D97-AF65-F5344CB8AC3E}">
        <p14:creationId xmlns:p14="http://schemas.microsoft.com/office/powerpoint/2010/main" val="2807246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p:cNvSpPr>
            <a:spLocks noGrp="1"/>
          </p:cNvSpPr>
          <p:nvPr>
            <p:ph type="ftr" sz="quarter" idx="11"/>
          </p:nvPr>
        </p:nvSpPr>
        <p:spPr>
          <a:xfrm>
            <a:off x="332419" y="6203173"/>
            <a:ext cx="7196162" cy="519112"/>
          </a:xfrm>
        </p:spPr>
        <p:txBody>
          <a:bodyPr/>
          <a:lstStyle/>
          <a:p>
            <a:pPr>
              <a:defRPr/>
            </a:pPr>
            <a:r>
              <a:rPr lang="it-IT" altLang="en-US" dirty="0"/>
              <a:t>26/07/2023 – </a:t>
            </a:r>
            <a:r>
              <a:rPr lang="it-IT" altLang="en-US" dirty="0" err="1"/>
              <a:t>WeAreDevelopers</a:t>
            </a:r>
            <a:endParaRPr lang="en-US" altLang="en-US" dirty="0"/>
          </a:p>
        </p:txBody>
      </p:sp>
      <p:pic>
        <p:nvPicPr>
          <p:cNvPr id="15" name="Immagine 14" descr="Immagine che contiene clipart, disegno, Cartoni animati, illustrazione&#10;&#10;Descrizione generata automaticamente">
            <a:extLst>
              <a:ext uri="{FF2B5EF4-FFF2-40B4-BE49-F238E27FC236}">
                <a16:creationId xmlns:a16="http://schemas.microsoft.com/office/drawing/2014/main" id="{0F668D2D-AF05-F5E4-5BB9-65B50EF242B4}"/>
              </a:ext>
            </a:extLst>
          </p:cNvPr>
          <p:cNvPicPr>
            <a:picLocks noChangeAspect="1"/>
          </p:cNvPicPr>
          <p:nvPr/>
        </p:nvPicPr>
        <p:blipFill>
          <a:blip r:embed="rId2"/>
          <a:stretch>
            <a:fillRect/>
          </a:stretch>
        </p:blipFill>
        <p:spPr>
          <a:xfrm>
            <a:off x="262610" y="1182505"/>
            <a:ext cx="4844635" cy="3915704"/>
          </a:xfrm>
          <a:prstGeom prst="rect">
            <a:avLst/>
          </a:prstGeom>
        </p:spPr>
      </p:pic>
      <p:sp>
        <p:nvSpPr>
          <p:cNvPr id="16" name="CasellaDiTesto 15">
            <a:extLst>
              <a:ext uri="{FF2B5EF4-FFF2-40B4-BE49-F238E27FC236}">
                <a16:creationId xmlns:a16="http://schemas.microsoft.com/office/drawing/2014/main" id="{21BDD344-B1E0-1165-8146-54B9F806C9D7}"/>
              </a:ext>
            </a:extLst>
          </p:cNvPr>
          <p:cNvSpPr txBox="1"/>
          <p:nvPr/>
        </p:nvSpPr>
        <p:spPr>
          <a:xfrm>
            <a:off x="262610" y="2771025"/>
            <a:ext cx="1359161" cy="517065"/>
          </a:xfrm>
          <a:prstGeom prst="rect">
            <a:avLst/>
          </a:prstGeom>
          <a:noFill/>
        </p:spPr>
        <p:txBody>
          <a:bodyPr wrap="square" lIns="182880" tIns="146304" rIns="182880" bIns="146304" rtlCol="0">
            <a:spAutoFit/>
          </a:bodyPr>
          <a:lstStyle/>
          <a:p>
            <a:pPr>
              <a:lnSpc>
                <a:spcPct val="90000"/>
              </a:lnSpc>
              <a:spcAft>
                <a:spcPts val="600"/>
              </a:spcAft>
            </a:pPr>
            <a:r>
              <a:rPr lang="it-IT" sz="1600" b="1" dirty="0" err="1"/>
              <a:t>Monolithic</a:t>
            </a:r>
            <a:endParaRPr lang="it-IT" sz="1600" b="1" dirty="0"/>
          </a:p>
        </p:txBody>
      </p:sp>
      <p:sp>
        <p:nvSpPr>
          <p:cNvPr id="17" name="CasellaDiTesto 16">
            <a:extLst>
              <a:ext uri="{FF2B5EF4-FFF2-40B4-BE49-F238E27FC236}">
                <a16:creationId xmlns:a16="http://schemas.microsoft.com/office/drawing/2014/main" id="{2D4BE25C-AABD-ED26-6725-15FBC4444E06}"/>
              </a:ext>
            </a:extLst>
          </p:cNvPr>
          <p:cNvSpPr txBox="1"/>
          <p:nvPr/>
        </p:nvSpPr>
        <p:spPr>
          <a:xfrm>
            <a:off x="942189" y="1493681"/>
            <a:ext cx="1473211" cy="489365"/>
          </a:xfrm>
          <a:prstGeom prst="rect">
            <a:avLst/>
          </a:prstGeom>
          <a:noFill/>
        </p:spPr>
        <p:txBody>
          <a:bodyPr wrap="square" lIns="182880" tIns="146304" rIns="182880" bIns="146304" rtlCol="0">
            <a:spAutoFit/>
          </a:bodyPr>
          <a:lstStyle/>
          <a:p>
            <a:pPr>
              <a:lnSpc>
                <a:spcPct val="90000"/>
              </a:lnSpc>
              <a:spcAft>
                <a:spcPts val="600"/>
              </a:spcAft>
            </a:pPr>
            <a:r>
              <a:rPr lang="it-IT" sz="1400" b="1" dirty="0" err="1"/>
              <a:t>Microservices</a:t>
            </a:r>
            <a:endParaRPr lang="it-IT" sz="1400" b="1" dirty="0"/>
          </a:p>
        </p:txBody>
      </p:sp>
      <p:sp>
        <p:nvSpPr>
          <p:cNvPr id="18" name="CasellaDiTesto 17">
            <a:extLst>
              <a:ext uri="{FF2B5EF4-FFF2-40B4-BE49-F238E27FC236}">
                <a16:creationId xmlns:a16="http://schemas.microsoft.com/office/drawing/2014/main" id="{A4669A2E-309E-2CF2-0684-A48AB9D99896}"/>
              </a:ext>
            </a:extLst>
          </p:cNvPr>
          <p:cNvSpPr txBox="1"/>
          <p:nvPr/>
        </p:nvSpPr>
        <p:spPr>
          <a:xfrm>
            <a:off x="2684927" y="1396731"/>
            <a:ext cx="1179712" cy="489365"/>
          </a:xfrm>
          <a:prstGeom prst="rect">
            <a:avLst/>
          </a:prstGeom>
          <a:noFill/>
        </p:spPr>
        <p:txBody>
          <a:bodyPr wrap="square" lIns="182880" tIns="146304" rIns="182880" bIns="146304" rtlCol="0">
            <a:spAutoFit/>
          </a:bodyPr>
          <a:lstStyle/>
          <a:p>
            <a:pPr>
              <a:lnSpc>
                <a:spcPct val="90000"/>
              </a:lnSpc>
              <a:spcAft>
                <a:spcPts val="600"/>
              </a:spcAft>
            </a:pPr>
            <a:r>
              <a:rPr lang="it-IT" sz="1400" b="1" dirty="0" err="1"/>
              <a:t>Serverless</a:t>
            </a:r>
            <a:endParaRPr lang="it-IT" sz="1400" b="1" dirty="0"/>
          </a:p>
        </p:txBody>
      </p:sp>
      <p:sp>
        <p:nvSpPr>
          <p:cNvPr id="19" name="CasellaDiTesto 18">
            <a:extLst>
              <a:ext uri="{FF2B5EF4-FFF2-40B4-BE49-F238E27FC236}">
                <a16:creationId xmlns:a16="http://schemas.microsoft.com/office/drawing/2014/main" id="{0522481A-EB87-32DE-F92B-DE528AC3D5AB}"/>
              </a:ext>
            </a:extLst>
          </p:cNvPr>
          <p:cNvSpPr txBox="1"/>
          <p:nvPr/>
        </p:nvSpPr>
        <p:spPr>
          <a:xfrm>
            <a:off x="3930500" y="2895674"/>
            <a:ext cx="805408" cy="489365"/>
          </a:xfrm>
          <a:prstGeom prst="rect">
            <a:avLst/>
          </a:prstGeom>
          <a:noFill/>
        </p:spPr>
        <p:txBody>
          <a:bodyPr wrap="square" lIns="182880" tIns="146304" rIns="182880" bIns="146304" rtlCol="0">
            <a:spAutoFit/>
          </a:bodyPr>
          <a:lstStyle/>
          <a:p>
            <a:pPr>
              <a:lnSpc>
                <a:spcPct val="90000"/>
              </a:lnSpc>
              <a:spcAft>
                <a:spcPts val="600"/>
              </a:spcAft>
            </a:pPr>
            <a:r>
              <a:rPr lang="it-IT" sz="1400" b="1" dirty="0"/>
              <a:t>SOA</a:t>
            </a:r>
          </a:p>
        </p:txBody>
      </p:sp>
      <p:sp>
        <p:nvSpPr>
          <p:cNvPr id="20" name="CasellaDiTesto 19">
            <a:extLst>
              <a:ext uri="{FF2B5EF4-FFF2-40B4-BE49-F238E27FC236}">
                <a16:creationId xmlns:a16="http://schemas.microsoft.com/office/drawing/2014/main" id="{52FEF52A-74B9-CFC2-E1D3-FB186A6CF871}"/>
              </a:ext>
            </a:extLst>
          </p:cNvPr>
          <p:cNvSpPr txBox="1"/>
          <p:nvPr/>
        </p:nvSpPr>
        <p:spPr>
          <a:xfrm>
            <a:off x="4121054" y="3670536"/>
            <a:ext cx="694867" cy="489365"/>
          </a:xfrm>
          <a:prstGeom prst="rect">
            <a:avLst/>
          </a:prstGeom>
          <a:noFill/>
        </p:spPr>
        <p:txBody>
          <a:bodyPr wrap="square" lIns="182880" tIns="146304" rIns="182880" bIns="146304" rtlCol="0">
            <a:spAutoFit/>
          </a:bodyPr>
          <a:lstStyle/>
          <a:p>
            <a:pPr>
              <a:lnSpc>
                <a:spcPct val="90000"/>
              </a:lnSpc>
              <a:spcAft>
                <a:spcPts val="600"/>
              </a:spcAft>
            </a:pPr>
            <a:r>
              <a:rPr lang="it-IT" sz="1400" b="1" dirty="0"/>
              <a:t>EDA</a:t>
            </a:r>
          </a:p>
        </p:txBody>
      </p:sp>
      <p:sp>
        <p:nvSpPr>
          <p:cNvPr id="21" name="Ovale 20">
            <a:extLst>
              <a:ext uri="{FF2B5EF4-FFF2-40B4-BE49-F238E27FC236}">
                <a16:creationId xmlns:a16="http://schemas.microsoft.com/office/drawing/2014/main" id="{3CDDD828-9D58-789A-6498-86B7529313CE}"/>
              </a:ext>
            </a:extLst>
          </p:cNvPr>
          <p:cNvSpPr/>
          <p:nvPr/>
        </p:nvSpPr>
        <p:spPr bwMode="auto">
          <a:xfrm>
            <a:off x="5501504" y="591207"/>
            <a:ext cx="3293627" cy="19320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a:gradFill>
                  <a:gsLst>
                    <a:gs pos="0">
                      <a:srgbClr val="FFFFFF"/>
                    </a:gs>
                    <a:gs pos="100000">
                      <a:srgbClr val="FFFFFF"/>
                    </a:gs>
                  </a:gsLst>
                  <a:lin ang="5400000" scaled="0"/>
                </a:gradFill>
                <a:ea typeface="Segoe UI" pitchFamily="34" charset="0"/>
                <a:cs typeface="Segoe UI" pitchFamily="34" charset="0"/>
              </a:rPr>
              <a:t>The </a:t>
            </a:r>
            <a:r>
              <a:rPr lang="it-IT" dirty="0" err="1">
                <a:gradFill>
                  <a:gsLst>
                    <a:gs pos="0">
                      <a:srgbClr val="FFFFFF"/>
                    </a:gs>
                    <a:gs pos="100000">
                      <a:srgbClr val="FFFFFF"/>
                    </a:gs>
                  </a:gsLst>
                  <a:lin ang="5400000" scaled="0"/>
                </a:gradFill>
                <a:ea typeface="Segoe UI" pitchFamily="34" charset="0"/>
                <a:cs typeface="Segoe UI" pitchFamily="34" charset="0"/>
              </a:rPr>
              <a:t>lowest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level</a:t>
            </a:r>
            <a:r>
              <a:rPr lang="it-IT" dirty="0">
                <a:gradFill>
                  <a:gsLst>
                    <a:gs pos="0">
                      <a:srgbClr val="FFFFFF"/>
                    </a:gs>
                    <a:gs pos="100000">
                      <a:srgbClr val="FFFFFF"/>
                    </a:gs>
                  </a:gsLst>
                  <a:lin ang="5400000" scaled="0"/>
                </a:gradFill>
                <a:ea typeface="Segoe UI" pitchFamily="34" charset="0"/>
                <a:cs typeface="Segoe UI" pitchFamily="34" charset="0"/>
              </a:rPr>
              <a:t> of knowledge </a:t>
            </a:r>
            <a:r>
              <a:rPr lang="it-IT" dirty="0" err="1">
                <a:gradFill>
                  <a:gsLst>
                    <a:gs pos="0">
                      <a:srgbClr val="FFFFFF"/>
                    </a:gs>
                    <a:gs pos="100000">
                      <a:srgbClr val="FFFFFF"/>
                    </a:gs>
                  </a:gsLst>
                  <a:lin ang="5400000" scaled="0"/>
                </a:gradFill>
                <a:ea typeface="Segoe UI" pitchFamily="34" charset="0"/>
                <a:cs typeface="Segoe UI" pitchFamily="34" charset="0"/>
              </a:rPr>
              <a:t>is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when</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we</a:t>
            </a:r>
            <a:r>
              <a:rPr lang="it-IT" dirty="0">
                <a:gradFill>
                  <a:gsLst>
                    <a:gs pos="0">
                      <a:srgbClr val="FFFFFF"/>
                    </a:gs>
                    <a:gs pos="100000">
                      <a:srgbClr val="FFFFFF"/>
                    </a:gs>
                  </a:gsLst>
                  <a:lin ang="5400000" scaled="0"/>
                </a:gradFill>
                <a:ea typeface="Segoe UI" pitchFamily="34" charset="0"/>
                <a:cs typeface="Segoe UI" pitchFamily="34" charset="0"/>
              </a:rPr>
              <a:t> make a </a:t>
            </a:r>
            <a:r>
              <a:rPr lang="it-IT" dirty="0" err="1">
                <a:gradFill>
                  <a:gsLst>
                    <a:gs pos="0">
                      <a:srgbClr val="FFFFFF"/>
                    </a:gs>
                    <a:gs pos="100000">
                      <a:srgbClr val="FFFFFF"/>
                    </a:gs>
                  </a:gsLst>
                  <a:lin ang="5400000" scaled="0"/>
                </a:gradFill>
                <a:ea typeface="Segoe UI" pitchFamily="34" charset="0"/>
                <a:cs typeface="Segoe UI" pitchFamily="34" charset="0"/>
              </a:rPr>
              <a:t>lot</a:t>
            </a:r>
            <a:r>
              <a:rPr lang="it-IT" dirty="0">
                <a:gradFill>
                  <a:gsLst>
                    <a:gs pos="0">
                      <a:srgbClr val="FFFFFF"/>
                    </a:gs>
                    <a:gs pos="100000">
                      <a:srgbClr val="FFFFFF"/>
                    </a:gs>
                  </a:gsLst>
                  <a:lin ang="5400000" scaled="0"/>
                </a:gradFill>
                <a:ea typeface="Segoe UI" pitchFamily="34" charset="0"/>
                <a:cs typeface="Segoe UI" pitchFamily="34" charset="0"/>
              </a:rPr>
              <a:t> of </a:t>
            </a:r>
            <a:r>
              <a:rPr lang="it-IT" dirty="0" err="1">
                <a:gradFill>
                  <a:gsLst>
                    <a:gs pos="0">
                      <a:srgbClr val="FFFFFF"/>
                    </a:gs>
                    <a:gs pos="100000">
                      <a:srgbClr val="FFFFFF"/>
                    </a:gs>
                  </a:gsLst>
                  <a:lin ang="5400000" scaled="0"/>
                </a:gradFill>
                <a:ea typeface="Segoe UI" pitchFamily="34" charset="0"/>
                <a:cs typeface="Segoe UI" pitchFamily="34" charset="0"/>
              </a:rPr>
              <a:t>decisions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about</a:t>
            </a:r>
            <a:r>
              <a:rPr lang="it-IT" dirty="0">
                <a:gradFill>
                  <a:gsLst>
                    <a:gs pos="0">
                      <a:srgbClr val="FFFFFF"/>
                    </a:gs>
                    <a:gs pos="100000">
                      <a:srgbClr val="FFFFFF"/>
                    </a:gs>
                  </a:gsLst>
                  <a:lin ang="5400000" scaled="0"/>
                </a:gradFill>
                <a:ea typeface="Segoe UI" pitchFamily="34" charset="0"/>
                <a:cs typeface="Segoe UI" pitchFamily="34" charset="0"/>
              </a:rPr>
              <a:t> the future system</a:t>
            </a:r>
          </a:p>
        </p:txBody>
      </p:sp>
      <p:sp>
        <p:nvSpPr>
          <p:cNvPr id="22" name="Ovale 21">
            <a:extLst>
              <a:ext uri="{FF2B5EF4-FFF2-40B4-BE49-F238E27FC236}">
                <a16:creationId xmlns:a16="http://schemas.microsoft.com/office/drawing/2014/main" id="{1EFEF575-69C1-0EDF-7A16-D181241A8E0F}"/>
              </a:ext>
            </a:extLst>
          </p:cNvPr>
          <p:cNvSpPr/>
          <p:nvPr/>
        </p:nvSpPr>
        <p:spPr bwMode="auto">
          <a:xfrm>
            <a:off x="5672062" y="3379409"/>
            <a:ext cx="3293627" cy="203152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err="1">
                <a:gradFill>
                  <a:gsLst>
                    <a:gs pos="0">
                      <a:srgbClr val="FFFFFF"/>
                    </a:gs>
                    <a:gs pos="100000">
                      <a:srgbClr val="FFFFFF"/>
                    </a:gs>
                  </a:gsLst>
                  <a:lin ang="5400000" scaled="0"/>
                </a:gradFill>
                <a:ea typeface="Segoe UI" pitchFamily="34" charset="0"/>
                <a:cs typeface="Segoe UI" pitchFamily="34" charset="0"/>
              </a:rPr>
              <a:t>It’s</a:t>
            </a:r>
            <a:r>
              <a:rPr lang="it-IT" dirty="0">
                <a:gradFill>
                  <a:gsLst>
                    <a:gs pos="0">
                      <a:srgbClr val="FFFFFF"/>
                    </a:gs>
                    <a:gs pos="100000">
                      <a:srgbClr val="FFFFFF"/>
                    </a:gs>
                  </a:gsLst>
                  <a:lin ang="5400000" scaled="0"/>
                </a:gradFill>
                <a:ea typeface="Segoe UI" pitchFamily="34" charset="0"/>
                <a:cs typeface="Segoe UI" pitchFamily="34" charset="0"/>
              </a:rPr>
              <a:t> easy to make </a:t>
            </a:r>
            <a:r>
              <a:rPr lang="it-IT" dirty="0" err="1">
                <a:gradFill>
                  <a:gsLst>
                    <a:gs pos="0">
                      <a:srgbClr val="FFFFFF"/>
                    </a:gs>
                    <a:gs pos="100000">
                      <a:srgbClr val="FFFFFF"/>
                    </a:gs>
                  </a:gsLst>
                  <a:lin ang="5400000" scaled="0"/>
                </a:gradFill>
                <a:ea typeface="Segoe UI" pitchFamily="34" charset="0"/>
                <a:cs typeface="Segoe UI" pitchFamily="34" charset="0"/>
              </a:rPr>
              <a:t>things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complicated</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but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it’s</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complicated</a:t>
            </a:r>
            <a:r>
              <a:rPr lang="it-IT" dirty="0">
                <a:gradFill>
                  <a:gsLst>
                    <a:gs pos="0">
                      <a:srgbClr val="FFFFFF"/>
                    </a:gs>
                    <a:gs pos="100000">
                      <a:srgbClr val="FFFFFF"/>
                    </a:gs>
                  </a:gsLst>
                  <a:lin ang="5400000" scaled="0"/>
                </a:gradFill>
                <a:ea typeface="Segoe UI" pitchFamily="34" charset="0"/>
                <a:cs typeface="Segoe UI" pitchFamily="34" charset="0"/>
              </a:rPr>
              <a:t> to make </a:t>
            </a:r>
            <a:r>
              <a:rPr lang="it-IT" dirty="0" err="1">
                <a:gradFill>
                  <a:gsLst>
                    <a:gs pos="0">
                      <a:srgbClr val="FFFFFF"/>
                    </a:gs>
                    <a:gs pos="100000">
                      <a:srgbClr val="FFFFFF"/>
                    </a:gs>
                  </a:gsLst>
                  <a:lin ang="5400000" scaled="0"/>
                </a:gradFill>
                <a:ea typeface="Segoe UI" pitchFamily="34" charset="0"/>
                <a:cs typeface="Segoe UI" pitchFamily="34" charset="0"/>
              </a:rPr>
              <a:t>them</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simple</a:t>
            </a:r>
            <a:endParaRPr lang="it-IT"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19689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animBg="1"/>
      <p:bldP spid="2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olo 7">
            <a:extLst>
              <a:ext uri="{FF2B5EF4-FFF2-40B4-BE49-F238E27FC236}">
                <a16:creationId xmlns:a16="http://schemas.microsoft.com/office/drawing/2014/main" id="{181722DB-7AF5-1EAF-B0A7-E050A942D89C}"/>
              </a:ext>
            </a:extLst>
          </p:cNvPr>
          <p:cNvSpPr>
            <a:spLocks noGrp="1"/>
          </p:cNvSpPr>
          <p:nvPr>
            <p:ph type="ctrTitle" idx="4294967295"/>
          </p:nvPr>
        </p:nvSpPr>
        <p:spPr>
          <a:xfrm>
            <a:off x="0" y="390525"/>
            <a:ext cx="8181975" cy="1509713"/>
          </a:xfrm>
          <a:prstGeom prst="rect">
            <a:avLst/>
          </a:prstGeom>
        </p:spPr>
        <p:txBody>
          <a:bodyPr vert="horz" lIns="91440" tIns="45720" rIns="91440" bIns="45720" rtlCol="0" anchor="ctr">
            <a:normAutofit/>
          </a:bodyPr>
          <a:lstStyle/>
          <a:p>
            <a:pPr algn="ctr">
              <a:lnSpc>
                <a:spcPct val="90000"/>
              </a:lnSpc>
            </a:pPr>
            <a:r>
              <a:rPr lang="en-US" sz="5700" kern="1200" dirty="0">
                <a:solidFill>
                  <a:srgbClr val="FFFFFF"/>
                </a:solidFill>
                <a:latin typeface="+mj-lt"/>
                <a:ea typeface="+mj-ea"/>
                <a:cs typeface="+mj-cs"/>
              </a:rPr>
              <a:t>All we need is Data!</a:t>
            </a:r>
          </a:p>
        </p:txBody>
      </p:sp>
      <p:sp>
        <p:nvSpPr>
          <p:cNvPr id="3" name="Rettangolo con angoli arrotondati 2">
            <a:extLst>
              <a:ext uri="{FF2B5EF4-FFF2-40B4-BE49-F238E27FC236}">
                <a16:creationId xmlns:a16="http://schemas.microsoft.com/office/drawing/2014/main" id="{FA017CEF-868C-59B3-1CBC-799FB32F37F2}"/>
              </a:ext>
            </a:extLst>
          </p:cNvPr>
          <p:cNvSpPr/>
          <p:nvPr/>
        </p:nvSpPr>
        <p:spPr bwMode="auto">
          <a:xfrm>
            <a:off x="6356266" y="1513666"/>
            <a:ext cx="2347792" cy="1447800"/>
          </a:xfrm>
          <a:prstGeom prst="round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it-IT" sz="2400" dirty="0" err="1">
                <a:gradFill>
                  <a:gsLst>
                    <a:gs pos="0">
                      <a:srgbClr val="FFFFFF"/>
                    </a:gs>
                    <a:gs pos="100000">
                      <a:srgbClr val="FFFFFF"/>
                    </a:gs>
                  </a:gsLst>
                  <a:lin ang="5400000" scaled="0"/>
                </a:gradFill>
                <a:ea typeface="Segoe UI" pitchFamily="34" charset="0"/>
                <a:cs typeface="Segoe UI" pitchFamily="34" charset="0"/>
              </a:rPr>
              <a:t>Purchases</a:t>
            </a:r>
            <a:endParaRPr lang="it-IT" sz="2400" dirty="0">
              <a:gradFill>
                <a:gsLst>
                  <a:gs pos="0">
                    <a:srgbClr val="FFFFFF"/>
                  </a:gs>
                  <a:gs pos="100000">
                    <a:srgbClr val="FFFFFF"/>
                  </a:gs>
                </a:gsLst>
                <a:lin ang="5400000" scaled="0"/>
              </a:gradFill>
              <a:ea typeface="Segoe UI" pitchFamily="34" charset="0"/>
              <a:cs typeface="Segoe UI" pitchFamily="34" charset="0"/>
            </a:endParaRPr>
          </a:p>
        </p:txBody>
      </p:sp>
      <p:sp>
        <p:nvSpPr>
          <p:cNvPr id="4" name="Rettangolo con angoli arrotondati 3">
            <a:extLst>
              <a:ext uri="{FF2B5EF4-FFF2-40B4-BE49-F238E27FC236}">
                <a16:creationId xmlns:a16="http://schemas.microsoft.com/office/drawing/2014/main" id="{A1BA2791-AB38-DBAE-A2EE-876948B72E36}"/>
              </a:ext>
            </a:extLst>
          </p:cNvPr>
          <p:cNvSpPr/>
          <p:nvPr/>
        </p:nvSpPr>
        <p:spPr bwMode="auto">
          <a:xfrm>
            <a:off x="6356266" y="4378757"/>
            <a:ext cx="2347792" cy="1447800"/>
          </a:xfrm>
          <a:prstGeom prst="round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it-IT" sz="2400" dirty="0" err="1">
                <a:gradFill>
                  <a:gsLst>
                    <a:gs pos="0">
                      <a:srgbClr val="FFFFFF"/>
                    </a:gs>
                    <a:gs pos="100000">
                      <a:srgbClr val="FFFFFF"/>
                    </a:gs>
                  </a:gsLst>
                  <a:lin ang="5400000" scaled="0"/>
                </a:gradFill>
                <a:ea typeface="Segoe UI" pitchFamily="34" charset="0"/>
                <a:cs typeface="Segoe UI" pitchFamily="34" charset="0"/>
              </a:rPr>
              <a:t>Warehouse</a:t>
            </a:r>
            <a:endParaRPr lang="it-IT" sz="2400" dirty="0">
              <a:gradFill>
                <a:gsLst>
                  <a:gs pos="0">
                    <a:srgbClr val="FFFFFF"/>
                  </a:gs>
                  <a:gs pos="100000">
                    <a:srgbClr val="FFFFFF"/>
                  </a:gs>
                </a:gsLst>
                <a:lin ang="5400000" scaled="0"/>
              </a:gradFill>
              <a:ea typeface="Segoe UI" pitchFamily="34" charset="0"/>
              <a:cs typeface="Segoe UI" pitchFamily="34" charset="0"/>
            </a:endParaRPr>
          </a:p>
        </p:txBody>
      </p:sp>
      <p:cxnSp>
        <p:nvCxnSpPr>
          <p:cNvPr id="5" name="Connettore 2 4">
            <a:extLst>
              <a:ext uri="{FF2B5EF4-FFF2-40B4-BE49-F238E27FC236}">
                <a16:creationId xmlns:a16="http://schemas.microsoft.com/office/drawing/2014/main" id="{A1D162B1-C2F4-8732-A6FB-618073ADD640}"/>
              </a:ext>
            </a:extLst>
          </p:cNvPr>
          <p:cNvCxnSpPr>
            <a:cxnSpLocks/>
          </p:cNvCxnSpPr>
          <p:nvPr/>
        </p:nvCxnSpPr>
        <p:spPr>
          <a:xfrm>
            <a:off x="3870694" y="3392300"/>
            <a:ext cx="891087" cy="0"/>
          </a:xfrm>
          <a:prstGeom prst="straightConnector1">
            <a:avLst/>
          </a:prstGeom>
          <a:ln>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 name="Connettore 2 5">
            <a:extLst>
              <a:ext uri="{FF2B5EF4-FFF2-40B4-BE49-F238E27FC236}">
                <a16:creationId xmlns:a16="http://schemas.microsoft.com/office/drawing/2014/main" id="{97B3E146-DF2C-BFA2-9DF2-786D6C538358}"/>
              </a:ext>
            </a:extLst>
          </p:cNvPr>
          <p:cNvCxnSpPr/>
          <p:nvPr/>
        </p:nvCxnSpPr>
        <p:spPr>
          <a:xfrm>
            <a:off x="8080113" y="3083357"/>
            <a:ext cx="0" cy="1111423"/>
          </a:xfrm>
          <a:prstGeom prst="straightConnector1">
            <a:avLst/>
          </a:prstGeom>
          <a:ln>
            <a:headEnd type="none"/>
            <a:tailEnd type="triangle"/>
          </a:ln>
        </p:spPr>
        <p:style>
          <a:lnRef idx="1">
            <a:schemeClr val="accent5"/>
          </a:lnRef>
          <a:fillRef idx="0">
            <a:schemeClr val="accent5"/>
          </a:fillRef>
          <a:effectRef idx="0">
            <a:schemeClr val="accent5"/>
          </a:effectRef>
          <a:fontRef idx="minor">
            <a:schemeClr val="tx1"/>
          </a:fontRef>
        </p:style>
      </p:cxnSp>
      <p:cxnSp>
        <p:nvCxnSpPr>
          <p:cNvPr id="7" name="Connettore 2 6">
            <a:extLst>
              <a:ext uri="{FF2B5EF4-FFF2-40B4-BE49-F238E27FC236}">
                <a16:creationId xmlns:a16="http://schemas.microsoft.com/office/drawing/2014/main" id="{A358A493-1480-3633-75E4-6B919D96DA83}"/>
              </a:ext>
            </a:extLst>
          </p:cNvPr>
          <p:cNvCxnSpPr>
            <a:cxnSpLocks/>
          </p:cNvCxnSpPr>
          <p:nvPr/>
        </p:nvCxnSpPr>
        <p:spPr>
          <a:xfrm flipV="1">
            <a:off x="7270665" y="3083357"/>
            <a:ext cx="0" cy="1111423"/>
          </a:xfrm>
          <a:prstGeom prst="straightConnector1">
            <a:avLst/>
          </a:prstGeom>
          <a:ln>
            <a:headEnd type="none"/>
            <a:tailEnd type="triangle"/>
          </a:ln>
        </p:spPr>
        <p:style>
          <a:lnRef idx="1">
            <a:schemeClr val="accent5"/>
          </a:lnRef>
          <a:fillRef idx="0">
            <a:schemeClr val="accent5"/>
          </a:fillRef>
          <a:effectRef idx="0">
            <a:schemeClr val="accent5"/>
          </a:effectRef>
          <a:fontRef idx="minor">
            <a:schemeClr val="tx1"/>
          </a:fontRef>
        </p:style>
      </p:cxnSp>
      <p:cxnSp>
        <p:nvCxnSpPr>
          <p:cNvPr id="10" name="Connettore 2 9">
            <a:extLst>
              <a:ext uri="{FF2B5EF4-FFF2-40B4-BE49-F238E27FC236}">
                <a16:creationId xmlns:a16="http://schemas.microsoft.com/office/drawing/2014/main" id="{D4FB8430-A9EB-C5D4-E026-C093B657E639}"/>
              </a:ext>
            </a:extLst>
          </p:cNvPr>
          <p:cNvCxnSpPr>
            <a:cxnSpLocks/>
          </p:cNvCxnSpPr>
          <p:nvPr/>
        </p:nvCxnSpPr>
        <p:spPr>
          <a:xfrm flipH="1">
            <a:off x="3870694" y="3773300"/>
            <a:ext cx="891087" cy="0"/>
          </a:xfrm>
          <a:prstGeom prst="straightConnector1">
            <a:avLst/>
          </a:prstGeom>
          <a:ln>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2" name="Immagine 11">
            <a:extLst>
              <a:ext uri="{FF2B5EF4-FFF2-40B4-BE49-F238E27FC236}">
                <a16:creationId xmlns:a16="http://schemas.microsoft.com/office/drawing/2014/main" id="{D4D3C9EE-CF6F-5EE5-4DEC-73A96762EFC1}"/>
              </a:ext>
            </a:extLst>
          </p:cNvPr>
          <p:cNvPicPr>
            <a:picLocks noChangeAspect="1"/>
          </p:cNvPicPr>
          <p:nvPr/>
        </p:nvPicPr>
        <p:blipFill>
          <a:blip r:embed="rId3"/>
          <a:stretch>
            <a:fillRect/>
          </a:stretch>
        </p:blipFill>
        <p:spPr>
          <a:xfrm>
            <a:off x="310508" y="2090174"/>
            <a:ext cx="3276600" cy="2677652"/>
          </a:xfrm>
          <a:prstGeom prst="rect">
            <a:avLst/>
          </a:prstGeom>
        </p:spPr>
      </p:pic>
      <p:sp>
        <p:nvSpPr>
          <p:cNvPr id="13" name="Rettangolo con angoli arrotondati 12">
            <a:extLst>
              <a:ext uri="{FF2B5EF4-FFF2-40B4-BE49-F238E27FC236}">
                <a16:creationId xmlns:a16="http://schemas.microsoft.com/office/drawing/2014/main" id="{3610A0C4-E41F-09A7-DE71-5C93A68D3985}"/>
              </a:ext>
            </a:extLst>
          </p:cNvPr>
          <p:cNvSpPr/>
          <p:nvPr/>
        </p:nvSpPr>
        <p:spPr bwMode="auto">
          <a:xfrm>
            <a:off x="4896051" y="1513665"/>
            <a:ext cx="532962" cy="4312889"/>
          </a:xfrm>
          <a:prstGeom prst="round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4" name="Immagine 13">
            <a:extLst>
              <a:ext uri="{FF2B5EF4-FFF2-40B4-BE49-F238E27FC236}">
                <a16:creationId xmlns:a16="http://schemas.microsoft.com/office/drawing/2014/main" id="{41799EF0-144C-070A-281A-E8A00EC8B90E}"/>
              </a:ext>
            </a:extLst>
          </p:cNvPr>
          <p:cNvPicPr>
            <a:picLocks noChangeAspect="1"/>
          </p:cNvPicPr>
          <p:nvPr/>
        </p:nvPicPr>
        <p:blipFill>
          <a:blip r:embed="rId4"/>
          <a:stretch>
            <a:fillRect/>
          </a:stretch>
        </p:blipFill>
        <p:spPr>
          <a:xfrm>
            <a:off x="4780174" y="3121402"/>
            <a:ext cx="838200" cy="1035332"/>
          </a:xfrm>
          <a:prstGeom prst="rect">
            <a:avLst/>
          </a:prstGeom>
        </p:spPr>
      </p:pic>
      <p:sp>
        <p:nvSpPr>
          <p:cNvPr id="19" name="Titolo 2">
            <a:extLst>
              <a:ext uri="{FF2B5EF4-FFF2-40B4-BE49-F238E27FC236}">
                <a16:creationId xmlns:a16="http://schemas.microsoft.com/office/drawing/2014/main" id="{5E22AC54-F94A-4E94-2825-8B17E9815328}"/>
              </a:ext>
            </a:extLst>
          </p:cNvPr>
          <p:cNvSpPr txBox="1">
            <a:spLocks/>
          </p:cNvSpPr>
          <p:nvPr/>
        </p:nvSpPr>
        <p:spPr>
          <a:xfrm>
            <a:off x="470630" y="366551"/>
            <a:ext cx="8198250" cy="87970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5400" b="1" dirty="0">
                <a:solidFill>
                  <a:srgbClr val="0061BB"/>
                </a:solidFill>
              </a:rPr>
              <a:t>Scenario</a:t>
            </a:r>
          </a:p>
        </p:txBody>
      </p:sp>
    </p:spTree>
    <p:extLst>
      <p:ext uri="{BB962C8B-B14F-4D97-AF65-F5344CB8AC3E}">
        <p14:creationId xmlns:p14="http://schemas.microsoft.com/office/powerpoint/2010/main" val="1840444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154113"/>
            <a:ext cx="2400300" cy="4460875"/>
          </a:xfrm>
          <a:prstGeom prst="rect">
            <a:avLst/>
          </a:prstGeom>
        </p:spPr>
        <p:txBody>
          <a:bodyPr vert="horz" lIns="91440" tIns="45720" rIns="91440" bIns="45720" rtlCol="0" anchor="ctr">
            <a:normAutofit/>
          </a:bodyPr>
          <a:lstStyle/>
          <a:p>
            <a:pPr>
              <a:lnSpc>
                <a:spcPct val="90000"/>
              </a:lnSpc>
            </a:pPr>
            <a:r>
              <a:rPr lang="en-US" sz="3400" kern="1200">
                <a:solidFill>
                  <a:srgbClr val="FFFFFF"/>
                </a:solidFill>
                <a:latin typeface="+mj-lt"/>
                <a:ea typeface="+mj-ea"/>
                <a:cs typeface="+mj-cs"/>
              </a:rPr>
              <a:t>NewVantage Report</a:t>
            </a:r>
          </a:p>
        </p:txBody>
      </p:sp>
      <p:sp>
        <p:nvSpPr>
          <p:cNvPr id="2" name="Segnaposto piè di pagina 1">
            <a:extLst>
              <a:ext uri="{FF2B5EF4-FFF2-40B4-BE49-F238E27FC236}">
                <a16:creationId xmlns:a16="http://schemas.microsoft.com/office/drawing/2014/main" id="{1F66F1D5-39F6-A9C6-12F3-B216DB4002B5}"/>
              </a:ext>
            </a:extLst>
          </p:cNvPr>
          <p:cNvSpPr>
            <a:spLocks noGrp="1"/>
          </p:cNvSpPr>
          <p:nvPr>
            <p:ph type="ftr" sz="quarter" idx="10"/>
          </p:nvPr>
        </p:nvSpPr>
        <p:spPr>
          <a:xfrm>
            <a:off x="417399" y="6356350"/>
            <a:ext cx="5697651" cy="365125"/>
          </a:xfrm>
        </p:spPr>
        <p:txBody>
          <a:bodyPr vert="horz" lIns="91440" tIns="45720" rIns="91440" bIns="45720" rtlCol="0" anchor="ctr">
            <a:normAutofit/>
          </a:bodyPr>
          <a:lstStyle/>
          <a:p>
            <a:pPr>
              <a:spcAft>
                <a:spcPts val="600"/>
              </a:spcAft>
              <a:defRPr/>
            </a:pPr>
            <a:r>
              <a:rPr lang="en-US" altLang="en-US" sz="1200" kern="1200" dirty="0">
                <a:solidFill>
                  <a:schemeClr val="tx1">
                    <a:tint val="75000"/>
                  </a:schemeClr>
                </a:solidFill>
                <a:latin typeface="+mn-lt"/>
                <a:ea typeface="+mn-ea"/>
                <a:cs typeface="+mn-cs"/>
              </a:rPr>
              <a:t>26/07/2023 – </a:t>
            </a:r>
            <a:r>
              <a:rPr lang="en-US" altLang="en-US" sz="1200" kern="1200" dirty="0" err="1">
                <a:solidFill>
                  <a:schemeClr val="tx1">
                    <a:tint val="75000"/>
                  </a:schemeClr>
                </a:solidFill>
                <a:latin typeface="+mn-lt"/>
                <a:ea typeface="+mn-ea"/>
                <a:cs typeface="+mn-cs"/>
              </a:rPr>
              <a:t>WeAreDevelopers</a:t>
            </a:r>
            <a:endParaRPr lang="en-US" altLang="en-US" sz="1200" kern="1200" dirty="0">
              <a:solidFill>
                <a:schemeClr val="tx1">
                  <a:tint val="75000"/>
                </a:schemeClr>
              </a:solidFill>
              <a:latin typeface="+mn-lt"/>
              <a:ea typeface="+mn-ea"/>
              <a:cs typeface="+mn-cs"/>
            </a:endParaRPr>
          </a:p>
        </p:txBody>
      </p:sp>
      <p:pic>
        <p:nvPicPr>
          <p:cNvPr id="5" name="Immagine 4">
            <a:extLst>
              <a:ext uri="{FF2B5EF4-FFF2-40B4-BE49-F238E27FC236}">
                <a16:creationId xmlns:a16="http://schemas.microsoft.com/office/drawing/2014/main" id="{D894FBE9-53B3-662E-AB8B-063F62F1EBDE}"/>
              </a:ext>
            </a:extLst>
          </p:cNvPr>
          <p:cNvPicPr>
            <a:picLocks noChangeAspect="1"/>
          </p:cNvPicPr>
          <p:nvPr/>
        </p:nvPicPr>
        <p:blipFill>
          <a:blip r:embed="rId2"/>
          <a:stretch>
            <a:fillRect/>
          </a:stretch>
        </p:blipFill>
        <p:spPr>
          <a:xfrm>
            <a:off x="0" y="1545336"/>
            <a:ext cx="9144000" cy="4158551"/>
          </a:xfrm>
          <a:prstGeom prst="rect">
            <a:avLst/>
          </a:prstGeom>
        </p:spPr>
      </p:pic>
      <p:sp>
        <p:nvSpPr>
          <p:cNvPr id="6" name="Titolo 2">
            <a:extLst>
              <a:ext uri="{FF2B5EF4-FFF2-40B4-BE49-F238E27FC236}">
                <a16:creationId xmlns:a16="http://schemas.microsoft.com/office/drawing/2014/main" id="{B9695856-D1BE-81FD-FF37-AC63EF34CAD1}"/>
              </a:ext>
            </a:extLst>
          </p:cNvPr>
          <p:cNvSpPr txBox="1">
            <a:spLocks/>
          </p:cNvSpPr>
          <p:nvPr/>
        </p:nvSpPr>
        <p:spPr>
          <a:xfrm>
            <a:off x="0" y="377762"/>
            <a:ext cx="9144000" cy="746125"/>
          </a:xfrm>
          <a:prstGeom prst="rect">
            <a:avLst/>
          </a:prstGeom>
          <a:solidFill>
            <a:srgbClr val="0061BB"/>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a:solidFill>
                  <a:schemeClr val="bg1"/>
                </a:solidFill>
              </a:rPr>
              <a:t>Domain Exploration</a:t>
            </a:r>
          </a:p>
        </p:txBody>
      </p:sp>
    </p:spTree>
    <p:extLst>
      <p:ext uri="{BB962C8B-B14F-4D97-AF65-F5344CB8AC3E}">
        <p14:creationId xmlns:p14="http://schemas.microsoft.com/office/powerpoint/2010/main" val="3770576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magine 14">
            <a:extLst>
              <a:ext uri="{FF2B5EF4-FFF2-40B4-BE49-F238E27FC236}">
                <a16:creationId xmlns:a16="http://schemas.microsoft.com/office/drawing/2014/main" id="{2A6CB487-7D6E-BEAA-8341-6E66C67D4993}"/>
              </a:ext>
            </a:extLst>
          </p:cNvPr>
          <p:cNvPicPr>
            <a:picLocks noChangeAspect="1"/>
          </p:cNvPicPr>
          <p:nvPr/>
        </p:nvPicPr>
        <p:blipFill>
          <a:blip r:embed="rId2"/>
          <a:stretch>
            <a:fillRect/>
          </a:stretch>
        </p:blipFill>
        <p:spPr>
          <a:xfrm>
            <a:off x="230791" y="1732623"/>
            <a:ext cx="3659724" cy="3862506"/>
          </a:xfrm>
          <a:prstGeom prst="rect">
            <a:avLst/>
          </a:prstGeom>
          <a:ln>
            <a:noFill/>
          </a:ln>
        </p:spPr>
      </p:pic>
      <p:sp>
        <p:nvSpPr>
          <p:cNvPr id="16" name="Ovale 15">
            <a:extLst>
              <a:ext uri="{FF2B5EF4-FFF2-40B4-BE49-F238E27FC236}">
                <a16:creationId xmlns:a16="http://schemas.microsoft.com/office/drawing/2014/main" id="{D1805EB3-6FCB-6767-BA0B-86D74BD80338}"/>
              </a:ext>
            </a:extLst>
          </p:cNvPr>
          <p:cNvSpPr/>
          <p:nvPr/>
        </p:nvSpPr>
        <p:spPr bwMode="auto">
          <a:xfrm>
            <a:off x="4121306" y="987562"/>
            <a:ext cx="3810000" cy="2133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a:gradFill>
                  <a:gsLst>
                    <a:gs pos="0">
                      <a:srgbClr val="FFFFFF"/>
                    </a:gs>
                    <a:gs pos="100000">
                      <a:srgbClr val="FFFFFF"/>
                    </a:gs>
                  </a:gsLst>
                  <a:lin ang="5400000" scaled="0"/>
                </a:gradFill>
                <a:ea typeface="Segoe UI" pitchFamily="34" charset="0"/>
                <a:cs typeface="Segoe UI" pitchFamily="34" charset="0"/>
              </a:rPr>
              <a:t>Risk </a:t>
            </a:r>
            <a:r>
              <a:rPr lang="it-IT" dirty="0" err="1">
                <a:gradFill>
                  <a:gsLst>
                    <a:gs pos="0">
                      <a:srgbClr val="FFFFFF"/>
                    </a:gs>
                    <a:gs pos="100000">
                      <a:srgbClr val="FFFFFF"/>
                    </a:gs>
                  </a:gsLst>
                  <a:lin ang="5400000" scaled="0"/>
                </a:gradFill>
                <a:ea typeface="Segoe UI" pitchFamily="34" charset="0"/>
                <a:cs typeface="Segoe UI" pitchFamily="34" charset="0"/>
              </a:rPr>
              <a:t>comes</a:t>
            </a:r>
            <a:r>
              <a:rPr lang="it-IT" dirty="0">
                <a:gradFill>
                  <a:gsLst>
                    <a:gs pos="0">
                      <a:srgbClr val="FFFFFF"/>
                    </a:gs>
                    <a:gs pos="100000">
                      <a:srgbClr val="FFFFFF"/>
                    </a:gs>
                  </a:gsLst>
                  <a:lin ang="5400000" scaled="0"/>
                </a:gradFill>
                <a:ea typeface="Segoe UI" pitchFamily="34" charset="0"/>
                <a:cs typeface="Segoe UI" pitchFamily="34" charset="0"/>
              </a:rPr>
              <a:t> from </a:t>
            </a:r>
            <a:r>
              <a:rPr lang="it-IT" dirty="0" err="1">
                <a:gradFill>
                  <a:gsLst>
                    <a:gs pos="0">
                      <a:srgbClr val="FFFFFF"/>
                    </a:gs>
                    <a:gs pos="100000">
                      <a:srgbClr val="FFFFFF"/>
                    </a:gs>
                  </a:gsLst>
                  <a:lin ang="5400000" scaled="0"/>
                </a:gradFill>
                <a:ea typeface="Segoe UI" pitchFamily="34" charset="0"/>
                <a:cs typeface="Segoe UI" pitchFamily="34" charset="0"/>
              </a:rPr>
              <a:t>not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knowing</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what</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you</a:t>
            </a:r>
            <a:r>
              <a:rPr lang="it-IT" dirty="0">
                <a:gradFill>
                  <a:gsLst>
                    <a:gs pos="0">
                      <a:srgbClr val="FFFFFF"/>
                    </a:gs>
                    <a:gs pos="100000">
                      <a:srgbClr val="FFFFFF"/>
                    </a:gs>
                  </a:gsLst>
                  <a:lin ang="5400000" scaled="0"/>
                </a:gradFill>
                <a:ea typeface="Segoe UI" pitchFamily="34" charset="0"/>
                <a:cs typeface="Segoe UI" pitchFamily="34" charset="0"/>
              </a:rPr>
              <a:t> are </a:t>
            </a:r>
            <a:r>
              <a:rPr lang="it-IT" dirty="0" err="1">
                <a:gradFill>
                  <a:gsLst>
                    <a:gs pos="0">
                      <a:srgbClr val="FFFFFF"/>
                    </a:gs>
                    <a:gs pos="100000">
                      <a:srgbClr val="FFFFFF"/>
                    </a:gs>
                  </a:gsLst>
                  <a:lin ang="5400000" scaled="0"/>
                </a:gradFill>
                <a:ea typeface="Segoe UI" pitchFamily="34" charset="0"/>
                <a:cs typeface="Segoe UI" pitchFamily="34" charset="0"/>
              </a:rPr>
              <a:t>doing</a:t>
            </a:r>
            <a:endParaRPr lang="it-IT"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it-IT"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lang="it-IT" sz="1400" dirty="0">
                <a:gradFill>
                  <a:gsLst>
                    <a:gs pos="0">
                      <a:srgbClr val="FFFFFF"/>
                    </a:gs>
                    <a:gs pos="100000">
                      <a:srgbClr val="FFFFFF"/>
                    </a:gs>
                  </a:gsLst>
                  <a:lin ang="5400000" scaled="0"/>
                </a:gradFill>
                <a:ea typeface="Segoe UI" pitchFamily="34" charset="0"/>
                <a:cs typeface="Segoe UI" pitchFamily="34" charset="0"/>
              </a:rPr>
              <a:t>(Warren Buffet)</a:t>
            </a:r>
          </a:p>
        </p:txBody>
      </p:sp>
      <p:sp>
        <p:nvSpPr>
          <p:cNvPr id="17" name="Ovale 16">
            <a:extLst>
              <a:ext uri="{FF2B5EF4-FFF2-40B4-BE49-F238E27FC236}">
                <a16:creationId xmlns:a16="http://schemas.microsoft.com/office/drawing/2014/main" id="{96DEC9A0-BD09-E2C7-B375-F38A6660BE2B}"/>
              </a:ext>
            </a:extLst>
          </p:cNvPr>
          <p:cNvSpPr/>
          <p:nvPr/>
        </p:nvSpPr>
        <p:spPr bwMode="auto">
          <a:xfrm>
            <a:off x="5103209" y="3982289"/>
            <a:ext cx="3810000" cy="175260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it-IT" dirty="0">
                <a:gradFill>
                  <a:gsLst>
                    <a:gs pos="0">
                      <a:srgbClr val="FFFFFF"/>
                    </a:gs>
                    <a:gs pos="100000">
                      <a:srgbClr val="FFFFFF"/>
                    </a:gs>
                  </a:gsLst>
                  <a:lin ang="5400000" scaled="0"/>
                </a:gradFill>
                <a:ea typeface="Segoe UI" pitchFamily="34" charset="0"/>
                <a:cs typeface="Segoe UI" pitchFamily="34" charset="0"/>
              </a:rPr>
              <a:t>The </a:t>
            </a:r>
            <a:r>
              <a:rPr lang="it-IT" dirty="0" err="1">
                <a:gradFill>
                  <a:gsLst>
                    <a:gs pos="0">
                      <a:srgbClr val="FFFFFF"/>
                    </a:gs>
                    <a:gs pos="100000">
                      <a:srgbClr val="FFFFFF"/>
                    </a:gs>
                  </a:gsLst>
                  <a:lin ang="5400000" scaled="0"/>
                </a:gradFill>
                <a:ea typeface="Segoe UI" pitchFamily="34" charset="0"/>
                <a:cs typeface="Segoe UI" pitchFamily="34" charset="0"/>
              </a:rPr>
              <a:t>only</a:t>
            </a:r>
            <a:r>
              <a:rPr lang="it-IT" dirty="0">
                <a:gradFill>
                  <a:gsLst>
                    <a:gs pos="0">
                      <a:srgbClr val="FFFFFF"/>
                    </a:gs>
                    <a:gs pos="100000">
                      <a:srgbClr val="FFFFFF"/>
                    </a:gs>
                  </a:gsLst>
                  <a:lin ang="5400000" scaled="0"/>
                </a:gradFill>
                <a:ea typeface="Segoe UI" pitchFamily="34" charset="0"/>
                <a:cs typeface="Segoe UI" pitchFamily="34" charset="0"/>
              </a:rPr>
              <a:t> way to </a:t>
            </a:r>
            <a:r>
              <a:rPr lang="it-IT" dirty="0" err="1">
                <a:gradFill>
                  <a:gsLst>
                    <a:gs pos="0">
                      <a:srgbClr val="FFFFFF"/>
                    </a:gs>
                    <a:gs pos="100000">
                      <a:srgbClr val="FFFFFF"/>
                    </a:gs>
                  </a:gsLst>
                  <a:lin ang="5400000" scaled="0"/>
                </a:gradFill>
                <a:ea typeface="Segoe UI" pitchFamily="34" charset="0"/>
                <a:cs typeface="Segoe UI" pitchFamily="34" charset="0"/>
              </a:rPr>
              <a:t>decrease</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ignorance</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is</a:t>
            </a:r>
            <a:r>
              <a:rPr lang="it-IT" dirty="0">
                <a:gradFill>
                  <a:gsLst>
                    <a:gs pos="0">
                      <a:srgbClr val="FFFFFF"/>
                    </a:gs>
                    <a:gs pos="100000">
                      <a:srgbClr val="FFFFFF"/>
                    </a:gs>
                  </a:gsLst>
                  <a:lin ang="5400000" scaled="0"/>
                </a:gradFill>
                <a:ea typeface="Segoe UI" pitchFamily="34" charset="0"/>
                <a:cs typeface="Segoe UI" pitchFamily="34" charset="0"/>
              </a:rPr>
              <a:t> to </a:t>
            </a:r>
            <a:r>
              <a:rPr lang="it-IT" dirty="0" err="1">
                <a:gradFill>
                  <a:gsLst>
                    <a:gs pos="0">
                      <a:srgbClr val="FFFFFF"/>
                    </a:gs>
                    <a:gs pos="100000">
                      <a:srgbClr val="FFFFFF"/>
                    </a:gs>
                  </a:gsLst>
                  <a:lin ang="5400000" scaled="0"/>
                </a:gradFill>
                <a:ea typeface="Segoe UI" pitchFamily="34" charset="0"/>
                <a:cs typeface="Segoe UI" pitchFamily="34" charset="0"/>
              </a:rPr>
              <a:t>increase</a:t>
            </a:r>
            <a:r>
              <a:rPr lang="it-IT" dirty="0">
                <a:gradFill>
                  <a:gsLst>
                    <a:gs pos="0">
                      <a:srgbClr val="FFFFFF"/>
                    </a:gs>
                    <a:gs pos="100000">
                      <a:srgbClr val="FFFFFF"/>
                    </a:gs>
                  </a:gsLst>
                  <a:lin ang="5400000" scaled="0"/>
                </a:gradFill>
                <a:ea typeface="Segoe UI" pitchFamily="34" charset="0"/>
                <a:cs typeface="Segoe UI" pitchFamily="34" charset="0"/>
              </a:rPr>
              <a:t> </a:t>
            </a:r>
            <a:r>
              <a:rPr lang="it-IT" dirty="0" err="1">
                <a:gradFill>
                  <a:gsLst>
                    <a:gs pos="0">
                      <a:srgbClr val="FFFFFF"/>
                    </a:gs>
                    <a:gs pos="100000">
                      <a:srgbClr val="FFFFFF"/>
                    </a:gs>
                  </a:gsLst>
                  <a:lin ang="5400000" scaled="0"/>
                </a:gradFill>
                <a:ea typeface="Segoe UI" pitchFamily="34" charset="0"/>
                <a:cs typeface="Segoe UI" pitchFamily="34" charset="0"/>
              </a:rPr>
              <a:t>understanding</a:t>
            </a:r>
            <a:endParaRPr lang="it-IT" dirty="0">
              <a:gradFill>
                <a:gsLst>
                  <a:gs pos="0">
                    <a:srgbClr val="FFFFFF"/>
                  </a:gs>
                  <a:gs pos="100000">
                    <a:srgbClr val="FFFFFF"/>
                  </a:gs>
                </a:gsLst>
                <a:lin ang="5400000" scaled="0"/>
              </a:gradFill>
              <a:ea typeface="Segoe UI" pitchFamily="34" charset="0"/>
              <a:cs typeface="Segoe UI" pitchFamily="34" charset="0"/>
            </a:endParaRPr>
          </a:p>
        </p:txBody>
      </p:sp>
      <p:sp>
        <p:nvSpPr>
          <p:cNvPr id="4" name="Segnaposto piè di pagina 1">
            <a:extLst>
              <a:ext uri="{FF2B5EF4-FFF2-40B4-BE49-F238E27FC236}">
                <a16:creationId xmlns:a16="http://schemas.microsoft.com/office/drawing/2014/main" id="{93B31287-0045-1E3D-8DFD-D2C87B84BD90}"/>
              </a:ext>
            </a:extLst>
          </p:cNvPr>
          <p:cNvSpPr>
            <a:spLocks noGrp="1"/>
          </p:cNvSpPr>
          <p:nvPr>
            <p:ph type="ftr" sz="quarter" idx="10"/>
          </p:nvPr>
        </p:nvSpPr>
        <p:spPr>
          <a:xfrm>
            <a:off x="417399" y="6356350"/>
            <a:ext cx="5697651" cy="365125"/>
          </a:xfrm>
        </p:spPr>
        <p:txBody>
          <a:bodyPr vert="horz" lIns="91440" tIns="45720" rIns="91440" bIns="45720" rtlCol="0" anchor="ctr">
            <a:normAutofit/>
          </a:bodyPr>
          <a:lstStyle/>
          <a:p>
            <a:pPr>
              <a:spcAft>
                <a:spcPts val="600"/>
              </a:spcAft>
              <a:defRPr/>
            </a:pPr>
            <a:r>
              <a:rPr lang="en-US" altLang="en-US" sz="1200" kern="1200" dirty="0">
                <a:solidFill>
                  <a:schemeClr val="tx1">
                    <a:tint val="75000"/>
                  </a:schemeClr>
                </a:solidFill>
                <a:latin typeface="+mn-lt"/>
                <a:ea typeface="+mn-ea"/>
                <a:cs typeface="+mn-cs"/>
              </a:rPr>
              <a:t>26/07/2023 – </a:t>
            </a:r>
            <a:r>
              <a:rPr lang="en-US" altLang="en-US" sz="1200" kern="1200" dirty="0" err="1">
                <a:solidFill>
                  <a:schemeClr val="tx1">
                    <a:tint val="75000"/>
                  </a:schemeClr>
                </a:solidFill>
                <a:latin typeface="+mn-lt"/>
                <a:ea typeface="+mn-ea"/>
                <a:cs typeface="+mn-cs"/>
              </a:rPr>
              <a:t>WeAreDevelopers</a:t>
            </a:r>
            <a:endParaRPr lang="en-US" altLang="en-US" sz="1200" kern="1200" dirty="0">
              <a:solidFill>
                <a:schemeClr val="tx1">
                  <a:tint val="75000"/>
                </a:schemeClr>
              </a:solidFill>
              <a:latin typeface="+mn-lt"/>
              <a:ea typeface="+mn-ea"/>
              <a:cs typeface="+mn-cs"/>
            </a:endParaRPr>
          </a:p>
        </p:txBody>
      </p:sp>
    </p:spTree>
    <p:extLst>
      <p:ext uri="{BB962C8B-B14F-4D97-AF65-F5344CB8AC3E}">
        <p14:creationId xmlns:p14="http://schemas.microsoft.com/office/powerpoint/2010/main" val="4069114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480060" y="5576887"/>
            <a:ext cx="8183880" cy="640081"/>
          </a:xfrm>
          <a:prstGeom prst="rect">
            <a:avLst/>
          </a:prstGeom>
        </p:spPr>
        <p:txBody>
          <a:bodyPr vert="horz" lIns="91440" tIns="45720" rIns="91440" bIns="45720" rtlCol="0" anchor="ctr">
            <a:normAutofit/>
          </a:bodyPr>
          <a:lstStyle/>
          <a:p>
            <a:pPr algn="ctr"/>
            <a:r>
              <a:rPr lang="en-US" sz="2800"/>
              <a:t>Hands On Time</a:t>
            </a:r>
          </a:p>
        </p:txBody>
      </p:sp>
      <p:pic>
        <p:nvPicPr>
          <p:cNvPr id="5" name="Immagine 4">
            <a:extLst>
              <a:ext uri="{FF2B5EF4-FFF2-40B4-BE49-F238E27FC236}">
                <a16:creationId xmlns:a16="http://schemas.microsoft.com/office/drawing/2014/main" id="{B0503D6B-6CA8-442D-287B-D685451AD2FC}"/>
              </a:ext>
            </a:extLst>
          </p:cNvPr>
          <p:cNvPicPr>
            <a:picLocks noChangeAspect="1"/>
          </p:cNvPicPr>
          <p:nvPr/>
        </p:nvPicPr>
        <p:blipFill rotWithShape="1">
          <a:blip r:embed="rId2"/>
          <a:srcRect l="1667" r="2310" b="-2"/>
          <a:stretch/>
        </p:blipFill>
        <p:spPr>
          <a:xfrm>
            <a:off x="480060" y="640080"/>
            <a:ext cx="8183880" cy="4836795"/>
          </a:xfrm>
          <a:prstGeom prst="rect">
            <a:avLst/>
          </a:prstGeom>
          <a:ln w="19050">
            <a:solidFill>
              <a:schemeClr val="tx1"/>
            </a:solidFill>
            <a:miter lim="800000"/>
          </a:ln>
        </p:spPr>
      </p:pic>
    </p:spTree>
    <p:extLst>
      <p:ext uri="{BB962C8B-B14F-4D97-AF65-F5344CB8AC3E}">
        <p14:creationId xmlns:p14="http://schemas.microsoft.com/office/powerpoint/2010/main" val="2463542735"/>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magine 5">
            <a:extLst>
              <a:ext uri="{FF2B5EF4-FFF2-40B4-BE49-F238E27FC236}">
                <a16:creationId xmlns:a16="http://schemas.microsoft.com/office/drawing/2014/main" id="{F7AE853F-2263-3DB9-7C01-C6E8D809651F}"/>
              </a:ext>
            </a:extLst>
          </p:cNvPr>
          <p:cNvPicPr>
            <a:picLocks noChangeAspect="1"/>
          </p:cNvPicPr>
          <p:nvPr/>
        </p:nvPicPr>
        <p:blipFill>
          <a:blip r:embed="rId2"/>
          <a:stretch>
            <a:fillRect/>
          </a:stretch>
        </p:blipFill>
        <p:spPr>
          <a:xfrm>
            <a:off x="482600" y="1544128"/>
            <a:ext cx="8178799" cy="4054415"/>
          </a:xfrm>
          <a:prstGeom prst="rect">
            <a:avLst/>
          </a:prstGeom>
        </p:spPr>
      </p:pic>
      <p:sp>
        <p:nvSpPr>
          <p:cNvPr id="2" name="Segnaposto piè di pagina 1"/>
          <p:cNvSpPr>
            <a:spLocks noGrp="1"/>
          </p:cNvSpPr>
          <p:nvPr>
            <p:ph type="ftr" sz="quarter" idx="10"/>
          </p:nvPr>
        </p:nvSpPr>
        <p:spPr>
          <a:xfrm>
            <a:off x="3028950" y="6356350"/>
            <a:ext cx="3086100" cy="365125"/>
          </a:xfrm>
        </p:spPr>
        <p:txBody>
          <a:bodyPr vert="horz" lIns="91440" tIns="45720" rIns="91440" bIns="45720" rtlCol="0" anchor="ctr">
            <a:normAutofit/>
          </a:bodyPr>
          <a:lstStyle/>
          <a:p>
            <a:pPr algn="ctr">
              <a:spcAft>
                <a:spcPts val="600"/>
              </a:spcAft>
              <a:defRPr/>
            </a:pPr>
            <a:r>
              <a:rPr lang="en-US" altLang="en-US" sz="1200" kern="1200" dirty="0">
                <a:solidFill>
                  <a:schemeClr val="tx1">
                    <a:tint val="75000"/>
                  </a:schemeClr>
                </a:solidFill>
                <a:latin typeface="+mn-lt"/>
                <a:ea typeface="+mn-ea"/>
                <a:cs typeface="+mn-cs"/>
              </a:rPr>
              <a:t>26/07/2023 – </a:t>
            </a:r>
            <a:r>
              <a:rPr lang="en-US" altLang="en-US" sz="1200" kern="1200">
                <a:solidFill>
                  <a:schemeClr val="tx1">
                    <a:tint val="75000"/>
                  </a:schemeClr>
                </a:solidFill>
                <a:latin typeface="+mn-lt"/>
                <a:ea typeface="+mn-ea"/>
                <a:cs typeface="+mn-cs"/>
              </a:rPr>
              <a:t>WeAreDevelopers</a:t>
            </a:r>
          </a:p>
        </p:txBody>
      </p:sp>
      <p:sp>
        <p:nvSpPr>
          <p:cNvPr id="7" name="Titolo 2">
            <a:extLst>
              <a:ext uri="{FF2B5EF4-FFF2-40B4-BE49-F238E27FC236}">
                <a16:creationId xmlns:a16="http://schemas.microsoft.com/office/drawing/2014/main" id="{1E0C2080-43B9-890B-0492-837DAB3512BA}"/>
              </a:ext>
            </a:extLst>
          </p:cNvPr>
          <p:cNvSpPr txBox="1">
            <a:spLocks/>
          </p:cNvSpPr>
          <p:nvPr/>
        </p:nvSpPr>
        <p:spPr>
          <a:xfrm>
            <a:off x="0" y="642938"/>
            <a:ext cx="9144000" cy="746125"/>
          </a:xfrm>
          <a:prstGeom prst="rect">
            <a:avLst/>
          </a:prstGeom>
          <a:solidFill>
            <a:srgbClr val="0061BB"/>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a:solidFill>
                  <a:schemeClr val="bg1"/>
                </a:solidFill>
              </a:rPr>
              <a:t>Hands-On Learning</a:t>
            </a:r>
            <a:endParaRPr lang="en-US" sz="2800" dirty="0">
              <a:solidFill>
                <a:schemeClr val="bg1"/>
              </a:solidFill>
            </a:endParaRPr>
          </a:p>
        </p:txBody>
      </p:sp>
    </p:spTree>
    <p:extLst>
      <p:ext uri="{BB962C8B-B14F-4D97-AF65-F5344CB8AC3E}">
        <p14:creationId xmlns:p14="http://schemas.microsoft.com/office/powerpoint/2010/main" val="1050089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736600" y="642938"/>
            <a:ext cx="8407400" cy="746125"/>
          </a:xfrm>
          <a:prstGeom prst="rect">
            <a:avLst/>
          </a:prstGeom>
        </p:spPr>
        <p:txBody>
          <a:bodyPr vert="horz" lIns="91440" tIns="45720" rIns="91440" bIns="45720" rtlCol="0" anchor="ctr">
            <a:normAutofit/>
          </a:bodyPr>
          <a:lstStyle/>
          <a:p>
            <a:pPr algn="ctr"/>
            <a:r>
              <a:rPr lang="en-US" sz="2800" kern="1200">
                <a:solidFill>
                  <a:schemeClr val="bg1"/>
                </a:solidFill>
                <a:latin typeface="+mj-lt"/>
                <a:ea typeface="+mj-ea"/>
                <a:cs typeface="+mj-cs"/>
              </a:rPr>
              <a:t>Hands-On Learning</a:t>
            </a:r>
            <a:endParaRPr lang="en-US" sz="2800" kern="1200" dirty="0">
              <a:solidFill>
                <a:schemeClr val="bg1"/>
              </a:solidFill>
              <a:latin typeface="+mj-lt"/>
              <a:ea typeface="+mj-ea"/>
              <a:cs typeface="+mj-cs"/>
            </a:endParaRPr>
          </a:p>
        </p:txBody>
      </p:sp>
      <p:sp>
        <p:nvSpPr>
          <p:cNvPr id="2" name="Segnaposto piè di pagina 1"/>
          <p:cNvSpPr>
            <a:spLocks noGrp="1"/>
          </p:cNvSpPr>
          <p:nvPr>
            <p:ph type="ftr" sz="quarter" idx="10"/>
          </p:nvPr>
        </p:nvSpPr>
        <p:spPr>
          <a:xfrm>
            <a:off x="232913" y="6356350"/>
            <a:ext cx="5882137" cy="365125"/>
          </a:xfrm>
        </p:spPr>
        <p:txBody>
          <a:bodyPr vert="horz" lIns="91440" tIns="45720" rIns="91440" bIns="45720" rtlCol="0" anchor="ctr">
            <a:normAutofit/>
          </a:bodyPr>
          <a:lstStyle/>
          <a:p>
            <a:pPr>
              <a:spcAft>
                <a:spcPts val="600"/>
              </a:spcAft>
              <a:defRPr/>
            </a:pPr>
            <a:r>
              <a:rPr lang="en-US" altLang="en-US" sz="1200" kern="1200" dirty="0">
                <a:solidFill>
                  <a:schemeClr val="tx1">
                    <a:tint val="75000"/>
                  </a:schemeClr>
                </a:solidFill>
                <a:latin typeface="+mn-lt"/>
                <a:ea typeface="+mn-ea"/>
                <a:cs typeface="+mn-cs"/>
              </a:rPr>
              <a:t>26/07/2023 – </a:t>
            </a:r>
            <a:r>
              <a:rPr lang="en-US" altLang="en-US" sz="1200" kern="1200" dirty="0" err="1">
                <a:solidFill>
                  <a:schemeClr val="tx1">
                    <a:tint val="75000"/>
                  </a:schemeClr>
                </a:solidFill>
                <a:latin typeface="+mn-lt"/>
                <a:ea typeface="+mn-ea"/>
                <a:cs typeface="+mn-cs"/>
              </a:rPr>
              <a:t>WeAreDevelopers</a:t>
            </a:r>
            <a:endParaRPr lang="en-US" altLang="en-US" sz="1200" kern="1200" dirty="0">
              <a:solidFill>
                <a:schemeClr val="tx1">
                  <a:tint val="75000"/>
                </a:schemeClr>
              </a:solidFill>
              <a:latin typeface="+mn-lt"/>
              <a:ea typeface="+mn-ea"/>
              <a:cs typeface="+mn-cs"/>
            </a:endParaRPr>
          </a:p>
        </p:txBody>
      </p:sp>
      <p:sp>
        <p:nvSpPr>
          <p:cNvPr id="5" name="CasellaDiTesto 4">
            <a:extLst>
              <a:ext uri="{FF2B5EF4-FFF2-40B4-BE49-F238E27FC236}">
                <a16:creationId xmlns:a16="http://schemas.microsoft.com/office/drawing/2014/main" id="{3CC4234D-7FB6-AFC3-93A4-E45F9514B242}"/>
              </a:ext>
            </a:extLst>
          </p:cNvPr>
          <p:cNvSpPr txBox="1"/>
          <p:nvPr/>
        </p:nvSpPr>
        <p:spPr>
          <a:xfrm>
            <a:off x="219589" y="204038"/>
            <a:ext cx="8704822" cy="5355312"/>
          </a:xfrm>
          <a:prstGeom prst="rect">
            <a:avLst/>
          </a:prstGeom>
          <a:noFill/>
        </p:spPr>
        <p:txBody>
          <a:bodyPr wrap="square">
            <a:spAutoFit/>
          </a:bodyPr>
          <a:lstStyle/>
          <a:p>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"Id"</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"637a01a3-c410-4072-851a-9d4fbebda01d"</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a:t>
            </a:r>
            <a:r>
              <a:rPr lang="it-IT" b="0" dirty="0" err="1">
                <a:solidFill>
                  <a:srgbClr val="9CDCFE"/>
                </a:solidFill>
                <a:effectLst/>
                <a:latin typeface="Consolas" panose="020B0609020204030204" pitchFamily="49" charset="0"/>
              </a:rPr>
              <a:t>SupplierId</a:t>
            </a:r>
            <a:r>
              <a:rPr lang="it-IT" b="0" dirty="0">
                <a:solidFill>
                  <a:srgbClr val="9CDCFE"/>
                </a:solidFill>
                <a:effectLst/>
                <a:latin typeface="Consolas" panose="020B0609020204030204" pitchFamily="49" charset="0"/>
              </a:rPr>
              <a:t>"</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"e3e15038-b790-43d8-8e8c-5c496b4cff95"</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"Date"</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"2023-07-07T00:00:00.0000000+02:00"</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"Lines"</a:t>
            </a:r>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a:t>
            </a:r>
            <a:r>
              <a:rPr lang="it-IT" b="0" dirty="0" err="1">
                <a:solidFill>
                  <a:srgbClr val="9CDCFE"/>
                </a:solidFill>
                <a:effectLst/>
                <a:latin typeface="Consolas" panose="020B0609020204030204" pitchFamily="49" charset="0"/>
              </a:rPr>
              <a:t>ProductId</a:t>
            </a:r>
            <a:r>
              <a:rPr lang="it-IT" b="0" dirty="0">
                <a:solidFill>
                  <a:srgbClr val="9CDCFE"/>
                </a:solidFill>
                <a:effectLst/>
                <a:latin typeface="Consolas" panose="020B0609020204030204" pitchFamily="49" charset="0"/>
              </a:rPr>
              <a:t>"</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"ddfe87ff-e5c9-4cb4-bb07-32d6e420d2c7"</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"Title"</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"Muflone IPA"</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a:t>
            </a:r>
            <a:r>
              <a:rPr lang="it-IT" b="0" dirty="0" err="1">
                <a:solidFill>
                  <a:srgbClr val="9CDCFE"/>
                </a:solidFill>
                <a:effectLst/>
                <a:latin typeface="Consolas" panose="020B0609020204030204" pitchFamily="49" charset="0"/>
              </a:rPr>
              <a:t>Quantity</a:t>
            </a:r>
            <a:r>
              <a:rPr lang="it-IT" b="0" dirty="0">
                <a:solidFill>
                  <a:srgbClr val="9CDCFE"/>
                </a:solidFill>
                <a:effectLst/>
                <a:latin typeface="Consolas" panose="020B0609020204030204" pitchFamily="49" charset="0"/>
              </a:rPr>
              <a:t>"</a:t>
            </a:r>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"Value"</a:t>
            </a:r>
            <a:r>
              <a:rPr lang="it-IT" b="0" dirty="0">
                <a:solidFill>
                  <a:srgbClr val="CCCCCC"/>
                </a:solidFill>
                <a:effectLst/>
                <a:latin typeface="Consolas" panose="020B0609020204030204" pitchFamily="49" charset="0"/>
              </a:rPr>
              <a:t>: </a:t>
            </a:r>
            <a:r>
              <a:rPr lang="it-IT" b="0" dirty="0">
                <a:solidFill>
                  <a:srgbClr val="B5CEA8"/>
                </a:solidFill>
                <a:effectLst/>
                <a:latin typeface="Consolas" panose="020B0609020204030204" pitchFamily="49" charset="0"/>
              </a:rPr>
              <a:t>10</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a:t>
            </a:r>
            <a:r>
              <a:rPr lang="it-IT" b="0" dirty="0" err="1">
                <a:solidFill>
                  <a:srgbClr val="9CDCFE"/>
                </a:solidFill>
                <a:effectLst/>
                <a:latin typeface="Consolas" panose="020B0609020204030204" pitchFamily="49" charset="0"/>
              </a:rPr>
              <a:t>UnitOfMeasure</a:t>
            </a:r>
            <a:r>
              <a:rPr lang="it-IT" b="0" dirty="0">
                <a:solidFill>
                  <a:srgbClr val="9CDCFE"/>
                </a:solidFill>
                <a:effectLst/>
                <a:latin typeface="Consolas" panose="020B0609020204030204" pitchFamily="49" charset="0"/>
              </a:rPr>
              <a:t>"</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"N."</a:t>
            </a:r>
            <a:endParaRPr lang="it-IT" b="0" dirty="0">
              <a:solidFill>
                <a:srgbClr val="CCCCCC"/>
              </a:solidFill>
              <a:effectLst/>
              <a:latin typeface="Consolas" panose="020B0609020204030204" pitchFamily="49" charset="0"/>
            </a:endParaRPr>
          </a:p>
          <a:p>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"Price"</a:t>
            </a:r>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"Value"</a:t>
            </a:r>
            <a:r>
              <a:rPr lang="it-IT" b="0" dirty="0">
                <a:solidFill>
                  <a:srgbClr val="CCCCCC"/>
                </a:solidFill>
                <a:effectLst/>
                <a:latin typeface="Consolas" panose="020B0609020204030204" pitchFamily="49" charset="0"/>
              </a:rPr>
              <a:t>: </a:t>
            </a:r>
            <a:r>
              <a:rPr lang="it-IT" b="0" dirty="0">
                <a:solidFill>
                  <a:srgbClr val="B5CEA8"/>
                </a:solidFill>
                <a:effectLst/>
                <a:latin typeface="Consolas" panose="020B0609020204030204" pitchFamily="49" charset="0"/>
              </a:rPr>
              <a:t>7</a:t>
            </a:r>
            <a:r>
              <a:rPr lang="it-IT" b="0" dirty="0">
                <a:solidFill>
                  <a:srgbClr val="CCCCCC"/>
                </a:solidFill>
                <a:effectLst/>
                <a:latin typeface="Consolas" panose="020B0609020204030204" pitchFamily="49" charset="0"/>
              </a:rPr>
              <a:t>,</a:t>
            </a:r>
          </a:p>
          <a:p>
            <a:r>
              <a:rPr lang="it-IT" b="0" dirty="0">
                <a:solidFill>
                  <a:srgbClr val="CCCCCC"/>
                </a:solidFill>
                <a:effectLst/>
                <a:latin typeface="Consolas" panose="020B0609020204030204" pitchFamily="49" charset="0"/>
              </a:rPr>
              <a:t>        </a:t>
            </a:r>
            <a:r>
              <a:rPr lang="it-IT" b="0" dirty="0">
                <a:solidFill>
                  <a:srgbClr val="9CDCFE"/>
                </a:solidFill>
                <a:effectLst/>
                <a:latin typeface="Consolas" panose="020B0609020204030204" pitchFamily="49" charset="0"/>
              </a:rPr>
              <a:t>"</a:t>
            </a:r>
            <a:r>
              <a:rPr lang="it-IT" b="0" dirty="0" err="1">
                <a:solidFill>
                  <a:srgbClr val="9CDCFE"/>
                </a:solidFill>
                <a:effectLst/>
                <a:latin typeface="Consolas" panose="020B0609020204030204" pitchFamily="49" charset="0"/>
              </a:rPr>
              <a:t>Currency</a:t>
            </a:r>
            <a:r>
              <a:rPr lang="it-IT" b="0" dirty="0">
                <a:solidFill>
                  <a:srgbClr val="9CDCFE"/>
                </a:solidFill>
                <a:effectLst/>
                <a:latin typeface="Consolas" panose="020B0609020204030204" pitchFamily="49" charset="0"/>
              </a:rPr>
              <a:t>"</a:t>
            </a:r>
            <a:r>
              <a:rPr lang="it-IT" b="0" dirty="0">
                <a:solidFill>
                  <a:srgbClr val="CCCCCC"/>
                </a:solidFill>
                <a:effectLst/>
                <a:latin typeface="Consolas" panose="020B0609020204030204" pitchFamily="49" charset="0"/>
              </a:rPr>
              <a:t>: </a:t>
            </a:r>
            <a:r>
              <a:rPr lang="it-IT" b="0" dirty="0">
                <a:solidFill>
                  <a:srgbClr val="CE9178"/>
                </a:solidFill>
                <a:effectLst/>
                <a:latin typeface="Consolas" panose="020B0609020204030204" pitchFamily="49" charset="0"/>
              </a:rPr>
              <a:t>"EUR"</a:t>
            </a:r>
            <a:endParaRPr lang="it-IT" b="0" dirty="0">
              <a:solidFill>
                <a:srgbClr val="CCCCCC"/>
              </a:solidFill>
              <a:effectLst/>
              <a:latin typeface="Consolas" panose="020B0609020204030204" pitchFamily="49" charset="0"/>
            </a:endParaRPr>
          </a:p>
          <a:p>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  ]</a:t>
            </a:r>
          </a:p>
          <a:p>
            <a:r>
              <a:rPr lang="it-IT"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2905030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480060" y="5576887"/>
            <a:ext cx="8183880" cy="640081"/>
          </a:xfrm>
          <a:prstGeom prst="rect">
            <a:avLst/>
          </a:prstGeom>
        </p:spPr>
        <p:txBody>
          <a:bodyPr vert="horz" lIns="91440" tIns="45720" rIns="91440" bIns="45720" rtlCol="0" anchor="ctr">
            <a:normAutofit/>
          </a:bodyPr>
          <a:lstStyle/>
          <a:p>
            <a:pPr algn="ctr"/>
            <a:r>
              <a:rPr lang="en-US" sz="2800" dirty="0"/>
              <a:t>Share the code</a:t>
            </a:r>
          </a:p>
        </p:txBody>
      </p:sp>
      <p:pic>
        <p:nvPicPr>
          <p:cNvPr id="6" name="Immagine 5">
            <a:extLst>
              <a:ext uri="{FF2B5EF4-FFF2-40B4-BE49-F238E27FC236}">
                <a16:creationId xmlns:a16="http://schemas.microsoft.com/office/drawing/2014/main" id="{73A5A890-5814-D3CE-FBBE-DD16D22832BA}"/>
              </a:ext>
            </a:extLst>
          </p:cNvPr>
          <p:cNvPicPr>
            <a:picLocks noChangeAspect="1"/>
          </p:cNvPicPr>
          <p:nvPr/>
        </p:nvPicPr>
        <p:blipFill rotWithShape="1">
          <a:blip r:embed="rId2"/>
          <a:srcRect t="10479" r="1" b="1"/>
          <a:stretch/>
        </p:blipFill>
        <p:spPr>
          <a:xfrm>
            <a:off x="480060" y="640080"/>
            <a:ext cx="8183880" cy="4836795"/>
          </a:xfrm>
          <a:prstGeom prst="rect">
            <a:avLst/>
          </a:prstGeom>
          <a:ln w="19050">
            <a:solidFill>
              <a:schemeClr val="tx1"/>
            </a:solidFill>
            <a:miter lim="800000"/>
          </a:ln>
        </p:spPr>
      </p:pic>
      <p:sp>
        <p:nvSpPr>
          <p:cNvPr id="2" name="Segnaposto piè di pagina 1"/>
          <p:cNvSpPr>
            <a:spLocks noGrp="1"/>
          </p:cNvSpPr>
          <p:nvPr>
            <p:ph type="ftr" sz="quarter" idx="10"/>
          </p:nvPr>
        </p:nvSpPr>
        <p:spPr>
          <a:xfrm>
            <a:off x="3028950" y="6356350"/>
            <a:ext cx="3086100" cy="365125"/>
          </a:xfrm>
        </p:spPr>
        <p:txBody>
          <a:bodyPr vert="horz" lIns="91440" tIns="45720" rIns="91440" bIns="45720" rtlCol="0" anchor="ctr">
            <a:normAutofit/>
          </a:bodyPr>
          <a:lstStyle/>
          <a:p>
            <a:pPr algn="ctr" defTabSz="457200">
              <a:spcAft>
                <a:spcPts val="600"/>
              </a:spcAft>
              <a:defRPr/>
            </a:pPr>
            <a:r>
              <a:rPr lang="en-US" altLang="en-US" sz="1200" kern="1200">
                <a:solidFill>
                  <a:schemeClr val="tx1">
                    <a:alpha val="80000"/>
                  </a:schemeClr>
                </a:solidFill>
                <a:latin typeface="+mn-lt"/>
                <a:ea typeface="+mn-ea"/>
                <a:cs typeface="+mn-cs"/>
              </a:rPr>
              <a:t>26/07/2023 – WeAreDevelopers</a:t>
            </a:r>
          </a:p>
        </p:txBody>
      </p:sp>
    </p:spTree>
    <p:extLst>
      <p:ext uri="{BB962C8B-B14F-4D97-AF65-F5344CB8AC3E}">
        <p14:creationId xmlns:p14="http://schemas.microsoft.com/office/powerpoint/2010/main" val="225751283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Tema I3">
  <a:themeElements>
    <a:clrScheme name="Tema di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i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2107</TotalTime>
  <Words>459</Words>
  <Application>Microsoft Office PowerPoint</Application>
  <PresentationFormat>Presentazione su schermo (4:3)</PresentationFormat>
  <Paragraphs>108</Paragraphs>
  <Slides>18</Slides>
  <Notes>4</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18</vt:i4>
      </vt:variant>
    </vt:vector>
  </HeadingPairs>
  <TitlesOfParts>
    <vt:vector size="25" baseType="lpstr">
      <vt:lpstr>Calibri</vt:lpstr>
      <vt:lpstr>Arial</vt:lpstr>
      <vt:lpstr>Open Sans</vt:lpstr>
      <vt:lpstr>Consolas</vt:lpstr>
      <vt:lpstr>Calibri Light</vt:lpstr>
      <vt:lpstr>Open Sans Light</vt:lpstr>
      <vt:lpstr>Tema I3</vt:lpstr>
      <vt:lpstr>Presentazione standard di PowerPoint</vt:lpstr>
      <vt:lpstr>Presentazione standard di PowerPoint</vt:lpstr>
      <vt:lpstr>All we need is Data!</vt:lpstr>
      <vt:lpstr>NewVantage Report</vt:lpstr>
      <vt:lpstr>Presentazione standard di PowerPoint</vt:lpstr>
      <vt:lpstr>Hands On Time</vt:lpstr>
      <vt:lpstr>Presentazione standard di PowerPoint</vt:lpstr>
      <vt:lpstr>Hands-On Learning</vt:lpstr>
      <vt:lpstr>Share the code</vt:lpstr>
      <vt:lpstr>Presentazione standard di PowerPoint</vt:lpstr>
      <vt:lpstr>Evolutionary Architecture</vt:lpstr>
      <vt:lpstr>Failure Symptoms</vt:lpstr>
      <vt:lpstr>Failure Symptoms</vt:lpstr>
      <vt:lpstr>Show me the code</vt:lpstr>
      <vt:lpstr>Presentazione standard di PowerPoint</vt:lpstr>
      <vt:lpstr>Presentazione standard di PowerPoint</vt:lpstr>
      <vt:lpstr>Misintegration</vt:lpstr>
      <vt:lpstr>whoami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Chierichetti Diego (Chi)</dc:creator>
  <cp:lastModifiedBy>Acerbis Alberto</cp:lastModifiedBy>
  <cp:revision>189</cp:revision>
  <dcterms:created xsi:type="dcterms:W3CDTF">2017-02-20T14:14:58Z</dcterms:created>
  <dcterms:modified xsi:type="dcterms:W3CDTF">2023-07-15T12:43:29Z</dcterms:modified>
</cp:coreProperties>
</file>

<file path=docProps/thumbnail.jpeg>
</file>